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302" r:id="rId5"/>
    <p:sldId id="297" r:id="rId6"/>
    <p:sldId id="298" r:id="rId7"/>
    <p:sldId id="299" r:id="rId8"/>
    <p:sldId id="300" r:id="rId9"/>
    <p:sldId id="301" r:id="rId10"/>
    <p:sldId id="303" r:id="rId11"/>
    <p:sldId id="304" r:id="rId12"/>
    <p:sldId id="305" r:id="rId13"/>
    <p:sldId id="257" r:id="rId14"/>
    <p:sldId id="258" r:id="rId15"/>
    <p:sldId id="264" r:id="rId16"/>
    <p:sldId id="259" r:id="rId17"/>
    <p:sldId id="326" r:id="rId18"/>
    <p:sldId id="262" r:id="rId19"/>
    <p:sldId id="279" r:id="rId20"/>
    <p:sldId id="272" r:id="rId21"/>
    <p:sldId id="327" r:id="rId22"/>
    <p:sldId id="263" r:id="rId23"/>
    <p:sldId id="274" r:id="rId24"/>
    <p:sldId id="273" r:id="rId25"/>
    <p:sldId id="283" r:id="rId26"/>
    <p:sldId id="268" r:id="rId27"/>
    <p:sldId id="265" r:id="rId28"/>
    <p:sldId id="270" r:id="rId29"/>
    <p:sldId id="275" r:id="rId30"/>
    <p:sldId id="284" r:id="rId31"/>
    <p:sldId id="269" r:id="rId32"/>
    <p:sldId id="266" r:id="rId33"/>
    <p:sldId id="285" r:id="rId34"/>
    <p:sldId id="277" r:id="rId35"/>
    <p:sldId id="278" r:id="rId36"/>
    <p:sldId id="286" r:id="rId37"/>
    <p:sldId id="282" r:id="rId38"/>
    <p:sldId id="307" r:id="rId39"/>
    <p:sldId id="280" r:id="rId40"/>
    <p:sldId id="306" r:id="rId41"/>
    <p:sldId id="287" r:id="rId42"/>
    <p:sldId id="281" r:id="rId43"/>
    <p:sldId id="276" r:id="rId44"/>
    <p:sldId id="288" r:id="rId45"/>
    <p:sldId id="289" r:id="rId46"/>
    <p:sldId id="290" r:id="rId47"/>
    <p:sldId id="295" r:id="rId48"/>
    <p:sldId id="296" r:id="rId49"/>
    <p:sldId id="310" r:id="rId50"/>
    <p:sldId id="311" r:id="rId51"/>
    <p:sldId id="312" r:id="rId52"/>
    <p:sldId id="313" r:id="rId53"/>
    <p:sldId id="314" r:id="rId54"/>
    <p:sldId id="315" r:id="rId55"/>
    <p:sldId id="316" r:id="rId56"/>
    <p:sldId id="317" r:id="rId57"/>
    <p:sldId id="318" r:id="rId58"/>
    <p:sldId id="320" r:id="rId59"/>
    <p:sldId id="319" r:id="rId60"/>
    <p:sldId id="325" r:id="rId61"/>
    <p:sldId id="323" r:id="rId62"/>
    <p:sldId id="322" r:id="rId63"/>
    <p:sldId id="324" r:id="rId64"/>
    <p:sldId id="308" r:id="rId65"/>
    <p:sldId id="309"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16" d="100"/>
          <a:sy n="116" d="100"/>
        </p:scale>
        <p:origin x="1446"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nngroup.com/articles/success-rate-the-simplest-usability-metric/" TargetMode="External"/><Relationship Id="rId2" Type="http://schemas.openxmlformats.org/officeDocument/2006/relationships/hyperlink" Target="http://www.nngroup.com/articles/usability-101-introduction-to-usabilit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nngroup.com/articles/success-rate-the-simplest-usability-metric/"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nngroup.com/articles/success-rate-the-simplest-usability-metric/"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nngroup.com/articles/success-rate-the-simplest-usability-metric/"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4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28600" y="5144024"/>
            <a:ext cx="1028700" cy="145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77"/>
            <a:ext cx="5388005" cy="682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360188" y="152400"/>
            <a:ext cx="3429000" cy="369332"/>
          </a:xfrm>
          <a:prstGeom prst="rect">
            <a:avLst/>
          </a:prstGeom>
        </p:spPr>
        <p:txBody>
          <a:bodyPr wrap="square">
            <a:spAutoFit/>
          </a:bodyPr>
          <a:lstStyle/>
          <a:p>
            <a:pPr algn="ctr"/>
            <a:r>
              <a:rPr lang="en-GB" dirty="0" smtClean="0">
                <a:latin typeface="Century Gothic" pitchFamily="34" charset="0"/>
              </a:rPr>
              <a:t>Usability Testing</a:t>
            </a:r>
            <a:endParaRPr lang="en-GB" dirty="0">
              <a:latin typeface="Century Gothic" pitchFamily="34" charset="0"/>
            </a:endParaRPr>
          </a:p>
        </p:txBody>
      </p:sp>
      <p:sp>
        <p:nvSpPr>
          <p:cNvPr id="15" name="Rectangle 14"/>
          <p:cNvSpPr/>
          <p:nvPr/>
        </p:nvSpPr>
        <p:spPr>
          <a:xfrm>
            <a:off x="4754413" y="1063064"/>
            <a:ext cx="4177750" cy="1018639"/>
          </a:xfrm>
          <a:prstGeom prst="rect">
            <a:avLst/>
          </a:prstGeom>
          <a:solidFill>
            <a:schemeClr val="bg1">
              <a:lumMod val="85000"/>
              <a:alpha val="53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4737650" y="2104071"/>
            <a:ext cx="4177750" cy="1020129"/>
          </a:xfrm>
          <a:prstGeom prst="rect">
            <a:avLst/>
          </a:prstGeom>
          <a:solidFill>
            <a:schemeClr val="bg1">
              <a:lumMod val="85000"/>
              <a:alpha val="53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5" name="Picture 11"/>
          <p:cNvPicPr>
            <a:picLocks noChangeAspect="1" noChangeArrowheads="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760614" y="1073692"/>
            <a:ext cx="601200" cy="1008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H="1">
            <a:off x="4756656" y="2117725"/>
            <a:ext cx="59720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p:nvSpPr>
        <p:spPr>
          <a:xfrm>
            <a:off x="4738447" y="3152692"/>
            <a:ext cx="4199258" cy="1020129"/>
          </a:xfrm>
          <a:prstGeom prst="rect">
            <a:avLst/>
          </a:prstGeom>
          <a:solidFill>
            <a:schemeClr val="bg1">
              <a:lumMod val="85000"/>
              <a:alpha val="53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760613" y="3189049"/>
            <a:ext cx="597205" cy="98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33"/>
          <p:cNvSpPr/>
          <p:nvPr/>
        </p:nvSpPr>
        <p:spPr>
          <a:xfrm>
            <a:off x="4769185" y="4210889"/>
            <a:ext cx="4162978" cy="991740"/>
          </a:xfrm>
          <a:prstGeom prst="rect">
            <a:avLst/>
          </a:prstGeom>
          <a:solidFill>
            <a:schemeClr val="bg1">
              <a:lumMod val="85000"/>
              <a:alpha val="53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flipH="1">
            <a:off x="4772523" y="4218250"/>
            <a:ext cx="589291" cy="96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219346" y="1462334"/>
            <a:ext cx="1313922" cy="276999"/>
          </a:xfrm>
          <a:prstGeom prst="rect">
            <a:avLst/>
          </a:prstGeom>
          <a:noFill/>
        </p:spPr>
        <p:txBody>
          <a:bodyPr wrap="square" rtlCol="0">
            <a:spAutoFit/>
          </a:bodyPr>
          <a:lstStyle/>
          <a:p>
            <a:r>
              <a:rPr lang="en-GB" sz="1200" dirty="0" smtClean="0">
                <a:latin typeface="Century Gothic" pitchFamily="34" charset="0"/>
              </a:rPr>
              <a:t>Usability VS UX</a:t>
            </a:r>
            <a:endParaRPr lang="en-GB" sz="1200" dirty="0">
              <a:latin typeface="Century Gothic" pitchFamily="34" charset="0"/>
            </a:endParaRPr>
          </a:p>
        </p:txBody>
      </p:sp>
      <p:sp>
        <p:nvSpPr>
          <p:cNvPr id="23" name="TextBox 22"/>
          <p:cNvSpPr txBox="1"/>
          <p:nvPr/>
        </p:nvSpPr>
        <p:spPr>
          <a:xfrm>
            <a:off x="6219346" y="2482463"/>
            <a:ext cx="1528327" cy="276999"/>
          </a:xfrm>
          <a:prstGeom prst="rect">
            <a:avLst/>
          </a:prstGeom>
          <a:noFill/>
        </p:spPr>
        <p:txBody>
          <a:bodyPr wrap="square" rtlCol="0">
            <a:spAutoFit/>
          </a:bodyPr>
          <a:lstStyle/>
          <a:p>
            <a:r>
              <a:rPr lang="en-GB" sz="1200" dirty="0" smtClean="0">
                <a:latin typeface="Century Gothic" pitchFamily="34" charset="0"/>
              </a:rPr>
              <a:t>Usability Metrics</a:t>
            </a:r>
            <a:endParaRPr lang="en-GB" sz="1200" dirty="0">
              <a:latin typeface="Century Gothic" pitchFamily="34" charset="0"/>
            </a:endParaRPr>
          </a:p>
        </p:txBody>
      </p:sp>
      <p:sp>
        <p:nvSpPr>
          <p:cNvPr id="25" name="TextBox 24"/>
          <p:cNvSpPr txBox="1"/>
          <p:nvPr/>
        </p:nvSpPr>
        <p:spPr>
          <a:xfrm>
            <a:off x="5726293" y="3431923"/>
            <a:ext cx="2900533" cy="461665"/>
          </a:xfrm>
          <a:prstGeom prst="rect">
            <a:avLst/>
          </a:prstGeom>
          <a:noFill/>
        </p:spPr>
        <p:txBody>
          <a:bodyPr wrap="square" rtlCol="0">
            <a:spAutoFit/>
          </a:bodyPr>
          <a:lstStyle/>
          <a:p>
            <a:pPr algn="ctr"/>
            <a:r>
              <a:rPr lang="en-GB" sz="1200" dirty="0" smtClean="0">
                <a:latin typeface="Century Gothic" pitchFamily="34" charset="0"/>
              </a:rPr>
              <a:t>Test Design, Participant Recruitment  and Running the Test  </a:t>
            </a:r>
            <a:endParaRPr lang="en-GB" sz="1200" dirty="0">
              <a:latin typeface="Century Gothic" pitchFamily="34" charset="0"/>
            </a:endParaRPr>
          </a:p>
        </p:txBody>
      </p:sp>
      <p:sp>
        <p:nvSpPr>
          <p:cNvPr id="26" name="TextBox 25"/>
          <p:cNvSpPr txBox="1"/>
          <p:nvPr/>
        </p:nvSpPr>
        <p:spPr>
          <a:xfrm>
            <a:off x="5726293" y="4452052"/>
            <a:ext cx="2900533" cy="461665"/>
          </a:xfrm>
          <a:prstGeom prst="rect">
            <a:avLst/>
          </a:prstGeom>
          <a:noFill/>
        </p:spPr>
        <p:txBody>
          <a:bodyPr wrap="square" rtlCol="0">
            <a:spAutoFit/>
          </a:bodyPr>
          <a:lstStyle/>
          <a:p>
            <a:pPr algn="ctr"/>
            <a:r>
              <a:rPr lang="en-GB" sz="1200" dirty="0" smtClean="0">
                <a:latin typeface="Century Gothic" pitchFamily="34" charset="0"/>
              </a:rPr>
              <a:t>Data Analysis and Reflective Design Process (Success Rate)</a:t>
            </a:r>
            <a:endParaRPr lang="en-GB" sz="1200" dirty="0">
              <a:latin typeface="Century Gothic" pitchFamily="34" charset="0"/>
            </a:endParaRPr>
          </a:p>
        </p:txBody>
      </p:sp>
    </p:spTree>
    <p:extLst>
      <p:ext uri="{BB962C8B-B14F-4D97-AF65-F5344CB8AC3E}">
        <p14:creationId xmlns:p14="http://schemas.microsoft.com/office/powerpoint/2010/main" val="12474698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litechoice.org/wp-content/uploads/2010/04/fork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47800"/>
            <a:ext cx="5715000" cy="4038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95600" y="762000"/>
            <a:ext cx="3505200" cy="369332"/>
          </a:xfrm>
          <a:prstGeom prst="rect">
            <a:avLst/>
          </a:prstGeom>
          <a:noFill/>
        </p:spPr>
        <p:txBody>
          <a:bodyPr wrap="square" rtlCol="0">
            <a:spAutoFit/>
          </a:bodyPr>
          <a:lstStyle/>
          <a:p>
            <a:r>
              <a:rPr lang="en-GB" dirty="0" smtClean="0">
                <a:solidFill>
                  <a:schemeClr val="accent5">
                    <a:lumMod val="75000"/>
                  </a:schemeClr>
                </a:solidFill>
                <a:latin typeface="Chaparral Pro Light" panose="02060403030505090203" pitchFamily="18" charset="0"/>
              </a:rPr>
              <a:t>No….. it is about complexity …  </a:t>
            </a:r>
            <a:endParaRPr lang="en-GB" dirty="0">
              <a:solidFill>
                <a:schemeClr val="accent5">
                  <a:lumMod val="75000"/>
                </a:schemeClr>
              </a:solidFill>
              <a:latin typeface="Chaparral Pro Light" panose="02060403030505090203" pitchFamily="18" charset="0"/>
            </a:endParaRPr>
          </a:p>
        </p:txBody>
      </p:sp>
      <p:sp>
        <p:nvSpPr>
          <p:cNvPr id="6" name="TextBox 5"/>
          <p:cNvSpPr txBox="1"/>
          <p:nvPr/>
        </p:nvSpPr>
        <p:spPr>
          <a:xfrm>
            <a:off x="3657600" y="5943600"/>
            <a:ext cx="3505200" cy="369332"/>
          </a:xfrm>
          <a:prstGeom prst="rect">
            <a:avLst/>
          </a:prstGeom>
          <a:noFill/>
        </p:spPr>
        <p:txBody>
          <a:bodyPr wrap="square" rtlCol="0">
            <a:spAutoFit/>
          </a:bodyPr>
          <a:lstStyle/>
          <a:p>
            <a:r>
              <a:rPr lang="en-GB" dirty="0" smtClean="0">
                <a:solidFill>
                  <a:schemeClr val="accent5">
                    <a:lumMod val="75000"/>
                  </a:schemeClr>
                </a:solidFill>
                <a:latin typeface="Chaparral Pro Light" panose="02060403030505090203" pitchFamily="18" charset="0"/>
              </a:rPr>
              <a:t>Is this even a fork …</a:t>
            </a:r>
            <a:r>
              <a:rPr lang="en-GB" dirty="0" smtClean="0">
                <a:solidFill>
                  <a:schemeClr val="accent5">
                    <a:lumMod val="75000"/>
                  </a:schemeClr>
                </a:solidFill>
                <a:latin typeface="Chaparral Pro Light" panose="02060403030505090203" pitchFamily="18" charset="0"/>
                <a:sym typeface="Wingdings" panose="05000000000000000000" pitchFamily="2" charset="2"/>
              </a:rPr>
              <a:t></a:t>
            </a:r>
            <a:endParaRPr lang="en-GB" dirty="0">
              <a:solidFill>
                <a:schemeClr val="accent5">
                  <a:lumMod val="75000"/>
                </a:schemeClr>
              </a:solidFill>
              <a:latin typeface="Chaparral Pro Light" panose="02060403030505090203" pitchFamily="18" charset="0"/>
            </a:endParaRPr>
          </a:p>
        </p:txBody>
      </p:sp>
    </p:spTree>
    <p:extLst>
      <p:ext uri="{BB962C8B-B14F-4D97-AF65-F5344CB8AC3E}">
        <p14:creationId xmlns:p14="http://schemas.microsoft.com/office/powerpoint/2010/main" val="271598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90800" y="1524000"/>
            <a:ext cx="3573299" cy="2676525"/>
          </a:xfrm>
          <a:prstGeom prst="rect">
            <a:avLst/>
          </a:prstGeom>
        </p:spPr>
      </p:pic>
      <p:sp>
        <p:nvSpPr>
          <p:cNvPr id="5" name="TextBox 4"/>
          <p:cNvSpPr txBox="1"/>
          <p:nvPr/>
        </p:nvSpPr>
        <p:spPr>
          <a:xfrm>
            <a:off x="2895600" y="762000"/>
            <a:ext cx="3505200" cy="369332"/>
          </a:xfrm>
          <a:prstGeom prst="rect">
            <a:avLst/>
          </a:prstGeom>
          <a:noFill/>
        </p:spPr>
        <p:txBody>
          <a:bodyPr wrap="square" rtlCol="0">
            <a:spAutoFit/>
          </a:bodyPr>
          <a:lstStyle/>
          <a:p>
            <a:r>
              <a:rPr lang="en-GB" dirty="0" smtClean="0">
                <a:solidFill>
                  <a:schemeClr val="accent5">
                    <a:lumMod val="75000"/>
                  </a:schemeClr>
                </a:solidFill>
                <a:latin typeface="Chaparral Pro Light" panose="02060403030505090203" pitchFamily="18" charset="0"/>
              </a:rPr>
              <a:t>Things are about to get worse?!!!</a:t>
            </a:r>
            <a:endParaRPr lang="en-GB" dirty="0">
              <a:solidFill>
                <a:schemeClr val="accent5">
                  <a:lumMod val="75000"/>
                </a:schemeClr>
              </a:solidFill>
              <a:latin typeface="Chaparral Pro Light" panose="02060403030505090203" pitchFamily="18" charset="0"/>
            </a:endParaRPr>
          </a:p>
        </p:txBody>
      </p:sp>
      <p:sp>
        <p:nvSpPr>
          <p:cNvPr id="8" name="TextBox 7"/>
          <p:cNvSpPr txBox="1"/>
          <p:nvPr/>
        </p:nvSpPr>
        <p:spPr>
          <a:xfrm>
            <a:off x="2286000" y="4593193"/>
            <a:ext cx="4343400" cy="276999"/>
          </a:xfrm>
          <a:prstGeom prst="rect">
            <a:avLst/>
          </a:prstGeom>
          <a:noFill/>
        </p:spPr>
        <p:txBody>
          <a:bodyPr wrap="square" rtlCol="0">
            <a:spAutoFit/>
          </a:bodyPr>
          <a:lstStyle/>
          <a:p>
            <a:r>
              <a:rPr lang="en-GB" sz="1200" dirty="0" smtClean="0">
                <a:solidFill>
                  <a:schemeClr val="accent5">
                    <a:lumMod val="75000"/>
                  </a:schemeClr>
                </a:solidFill>
                <a:latin typeface="Chaparral Pro Light" panose="02060403030505090203" pitchFamily="18" charset="0"/>
              </a:rPr>
              <a:t>Go ahead, be in a hurry. Never wait for your food to cool down ever again.</a:t>
            </a:r>
            <a:endParaRPr lang="en-GB" sz="1200" dirty="0">
              <a:solidFill>
                <a:schemeClr val="accent5">
                  <a:lumMod val="75000"/>
                </a:schemeClr>
              </a:solidFill>
              <a:latin typeface="Chaparral Pro Light" panose="02060403030505090203" pitchFamily="18" charset="0"/>
            </a:endParaRPr>
          </a:p>
        </p:txBody>
      </p:sp>
      <p:pic>
        <p:nvPicPr>
          <p:cNvPr id="9" name="Picture 8"/>
          <p:cNvPicPr>
            <a:picLocks noChangeAspect="1"/>
          </p:cNvPicPr>
          <p:nvPr/>
        </p:nvPicPr>
        <p:blipFill>
          <a:blip r:embed="rId3"/>
          <a:stretch>
            <a:fillRect/>
          </a:stretch>
        </p:blipFill>
        <p:spPr>
          <a:xfrm>
            <a:off x="3124200" y="4953000"/>
            <a:ext cx="2390359" cy="1590675"/>
          </a:xfrm>
          <a:prstGeom prst="rect">
            <a:avLst/>
          </a:prstGeom>
        </p:spPr>
      </p:pic>
    </p:spTree>
    <p:extLst>
      <p:ext uri="{BB962C8B-B14F-4D97-AF65-F5344CB8AC3E}">
        <p14:creationId xmlns:p14="http://schemas.microsoft.com/office/powerpoint/2010/main" val="3744986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1" y="152400"/>
            <a:ext cx="2590800" cy="1681141"/>
          </a:xfrm>
          <a:prstGeom prst="rect">
            <a:avLst/>
          </a:prstGeom>
        </p:spPr>
      </p:pic>
      <p:pic>
        <p:nvPicPr>
          <p:cNvPr id="5" name="Picture 4"/>
          <p:cNvPicPr>
            <a:picLocks noChangeAspect="1"/>
          </p:cNvPicPr>
          <p:nvPr/>
        </p:nvPicPr>
        <p:blipFill>
          <a:blip r:embed="rId3"/>
          <a:stretch>
            <a:fillRect/>
          </a:stretch>
        </p:blipFill>
        <p:spPr>
          <a:xfrm>
            <a:off x="5983596" y="152400"/>
            <a:ext cx="2984904" cy="3124200"/>
          </a:xfrm>
          <a:prstGeom prst="rect">
            <a:avLst/>
          </a:prstGeom>
        </p:spPr>
      </p:pic>
      <p:pic>
        <p:nvPicPr>
          <p:cNvPr id="6" name="Picture 5"/>
          <p:cNvPicPr>
            <a:picLocks noChangeAspect="1"/>
          </p:cNvPicPr>
          <p:nvPr/>
        </p:nvPicPr>
        <p:blipFill>
          <a:blip r:embed="rId4"/>
          <a:stretch>
            <a:fillRect/>
          </a:stretch>
        </p:blipFill>
        <p:spPr>
          <a:xfrm>
            <a:off x="76202" y="1981201"/>
            <a:ext cx="2590800" cy="2038096"/>
          </a:xfrm>
          <a:prstGeom prst="rect">
            <a:avLst/>
          </a:prstGeom>
        </p:spPr>
      </p:pic>
      <p:pic>
        <p:nvPicPr>
          <p:cNvPr id="7" name="Picture 6"/>
          <p:cNvPicPr>
            <a:picLocks noChangeAspect="1"/>
          </p:cNvPicPr>
          <p:nvPr/>
        </p:nvPicPr>
        <p:blipFill>
          <a:blip r:embed="rId5"/>
          <a:stretch>
            <a:fillRect/>
          </a:stretch>
        </p:blipFill>
        <p:spPr>
          <a:xfrm>
            <a:off x="76200" y="4129466"/>
            <a:ext cx="2666999" cy="1600199"/>
          </a:xfrm>
          <a:prstGeom prst="rect">
            <a:avLst/>
          </a:prstGeom>
        </p:spPr>
      </p:pic>
      <p:pic>
        <p:nvPicPr>
          <p:cNvPr id="8" name="Picture 7"/>
          <p:cNvPicPr>
            <a:picLocks noChangeAspect="1"/>
          </p:cNvPicPr>
          <p:nvPr/>
        </p:nvPicPr>
        <p:blipFill>
          <a:blip r:embed="rId6"/>
          <a:stretch>
            <a:fillRect/>
          </a:stretch>
        </p:blipFill>
        <p:spPr>
          <a:xfrm>
            <a:off x="2839569" y="152400"/>
            <a:ext cx="2971457" cy="2314575"/>
          </a:xfrm>
          <a:prstGeom prst="rect">
            <a:avLst/>
          </a:prstGeom>
        </p:spPr>
      </p:pic>
      <p:pic>
        <p:nvPicPr>
          <p:cNvPr id="9" name="Picture 8"/>
          <p:cNvPicPr>
            <a:picLocks noChangeAspect="1"/>
          </p:cNvPicPr>
          <p:nvPr/>
        </p:nvPicPr>
        <p:blipFill>
          <a:blip r:embed="rId7"/>
          <a:stretch>
            <a:fillRect/>
          </a:stretch>
        </p:blipFill>
        <p:spPr>
          <a:xfrm>
            <a:off x="6001525" y="3429000"/>
            <a:ext cx="2967404" cy="2057400"/>
          </a:xfrm>
          <a:prstGeom prst="rect">
            <a:avLst/>
          </a:prstGeom>
        </p:spPr>
      </p:pic>
      <p:pic>
        <p:nvPicPr>
          <p:cNvPr id="2050" name="Picture 2" descr="Chopsticks A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6635" y="2819400"/>
            <a:ext cx="2819399" cy="18383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743199" y="5943600"/>
            <a:ext cx="3505200" cy="369332"/>
          </a:xfrm>
          <a:prstGeom prst="rect">
            <a:avLst/>
          </a:prstGeom>
          <a:noFill/>
        </p:spPr>
        <p:txBody>
          <a:bodyPr wrap="square" rtlCol="0">
            <a:spAutoFit/>
          </a:bodyPr>
          <a:lstStyle/>
          <a:p>
            <a:r>
              <a:rPr lang="en-GB" dirty="0" smtClean="0">
                <a:solidFill>
                  <a:schemeClr val="accent5">
                    <a:lumMod val="75000"/>
                  </a:schemeClr>
                </a:solidFill>
                <a:latin typeface="Chaparral Pro Light" panose="02060403030505090203" pitchFamily="18" charset="0"/>
              </a:rPr>
              <a:t>Which fork defines the best usability </a:t>
            </a:r>
            <a:endParaRPr lang="en-GB" dirty="0">
              <a:solidFill>
                <a:schemeClr val="accent5">
                  <a:lumMod val="75000"/>
                </a:schemeClr>
              </a:solidFill>
              <a:latin typeface="Chaparral Pro Light" panose="02060403030505090203" pitchFamily="18" charset="0"/>
            </a:endParaRPr>
          </a:p>
        </p:txBody>
      </p:sp>
    </p:spTree>
    <p:extLst>
      <p:ext uri="{BB962C8B-B14F-4D97-AF65-F5344CB8AC3E}">
        <p14:creationId xmlns:p14="http://schemas.microsoft.com/office/powerpoint/2010/main" val="141801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61925" y="135467"/>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00200" y="1765981"/>
            <a:ext cx="5943600" cy="1200329"/>
          </a:xfrm>
          <a:prstGeom prst="rect">
            <a:avLst/>
          </a:prstGeom>
          <a:noFill/>
        </p:spPr>
        <p:txBody>
          <a:bodyPr wrap="square" rtlCol="0">
            <a:spAutoFit/>
          </a:bodyPr>
          <a:lstStyle/>
          <a:p>
            <a:pPr algn="just"/>
            <a:r>
              <a:rPr lang="en-GB" dirty="0" smtClean="0">
                <a:latin typeface="Century Gothic" pitchFamily="34" charset="0"/>
              </a:rPr>
              <a:t>Usability of a product is the extent, to which it can be used by a certain </a:t>
            </a:r>
            <a:r>
              <a:rPr lang="en-GB" dirty="0">
                <a:solidFill>
                  <a:srgbClr val="FF0000"/>
                </a:solidFill>
                <a:latin typeface="Century Gothic" pitchFamily="34" charset="0"/>
              </a:rPr>
              <a:t>user</a:t>
            </a:r>
            <a:r>
              <a:rPr lang="en-GB" dirty="0" smtClean="0">
                <a:latin typeface="Century Gothic" pitchFamily="34" charset="0"/>
              </a:rPr>
              <a:t>, to achieve effectively, efficiently  and satisfyingly  certain </a:t>
            </a:r>
            <a:r>
              <a:rPr lang="en-GB" dirty="0" smtClean="0">
                <a:solidFill>
                  <a:srgbClr val="FF0000"/>
                </a:solidFill>
                <a:effectLst>
                  <a:outerShdw blurRad="38100" dist="38100" dir="2700000" algn="tl">
                    <a:srgbClr val="000000">
                      <a:alpha val="43137"/>
                    </a:srgbClr>
                  </a:outerShdw>
                </a:effectLst>
                <a:latin typeface="Century Gothic" pitchFamily="34" charset="0"/>
              </a:rPr>
              <a:t>goals</a:t>
            </a:r>
            <a:r>
              <a:rPr lang="en-GB" dirty="0" smtClean="0">
                <a:effectLst>
                  <a:outerShdw blurRad="38100" dist="38100" dir="2700000" algn="tl">
                    <a:srgbClr val="000000">
                      <a:alpha val="43137"/>
                    </a:srgbClr>
                  </a:outerShdw>
                </a:effectLst>
                <a:latin typeface="Century Gothic" pitchFamily="34" charset="0"/>
              </a:rPr>
              <a:t> </a:t>
            </a:r>
            <a:r>
              <a:rPr lang="en-GB" dirty="0" smtClean="0">
                <a:latin typeface="Century Gothic" pitchFamily="34" charset="0"/>
              </a:rPr>
              <a:t>in a certain </a:t>
            </a:r>
            <a:r>
              <a:rPr lang="en-GB" dirty="0" smtClean="0">
                <a:solidFill>
                  <a:srgbClr val="FF0000"/>
                </a:solidFill>
                <a:latin typeface="Century Gothic" pitchFamily="34" charset="0"/>
              </a:rPr>
              <a:t>context</a:t>
            </a:r>
            <a:r>
              <a:rPr lang="en-GB" dirty="0" smtClean="0">
                <a:latin typeface="Century Gothic" pitchFamily="34" charset="0"/>
              </a:rPr>
              <a:t>. </a:t>
            </a:r>
            <a:endParaRPr lang="en-GB" dirty="0">
              <a:latin typeface="Century Gothic" pitchFamily="34" charset="0"/>
            </a:endParaRPr>
          </a:p>
        </p:txBody>
      </p:sp>
      <p:sp>
        <p:nvSpPr>
          <p:cNvPr id="6" name="Rectangle 5"/>
          <p:cNvSpPr/>
          <p:nvPr/>
        </p:nvSpPr>
        <p:spPr>
          <a:xfrm>
            <a:off x="3517865" y="1035734"/>
            <a:ext cx="2108269" cy="646331"/>
          </a:xfrm>
          <a:prstGeom prst="rect">
            <a:avLst/>
          </a:prstGeom>
        </p:spPr>
        <p:txBody>
          <a:bodyPr wrap="none">
            <a:spAutoFit/>
          </a:bodyPr>
          <a:lstStyle/>
          <a:p>
            <a:r>
              <a:rPr lang="en-GB" sz="3600" dirty="0" smtClean="0">
                <a:latin typeface="Century Gothic" pitchFamily="34" charset="0"/>
              </a:rPr>
              <a:t>Usability </a:t>
            </a:r>
            <a:endParaRPr lang="en-GB" dirty="0">
              <a:latin typeface="Century Gothic" pitchFamily="34" charset="0"/>
            </a:endParaRPr>
          </a:p>
        </p:txBody>
      </p:sp>
      <p:sp>
        <p:nvSpPr>
          <p:cNvPr id="8" name="Rectangle 7"/>
          <p:cNvSpPr/>
          <p:nvPr/>
        </p:nvSpPr>
        <p:spPr>
          <a:xfrm>
            <a:off x="6629400" y="5257800"/>
            <a:ext cx="2013628" cy="369332"/>
          </a:xfrm>
          <a:prstGeom prst="rect">
            <a:avLst/>
          </a:prstGeom>
        </p:spPr>
        <p:txBody>
          <a:bodyPr wrap="none">
            <a:spAutoFit/>
          </a:bodyPr>
          <a:lstStyle/>
          <a:p>
            <a:r>
              <a:rPr lang="en-GB" b="1" dirty="0"/>
              <a:t>ISO 9241 definition</a:t>
            </a:r>
          </a:p>
        </p:txBody>
      </p:sp>
      <p:pic>
        <p:nvPicPr>
          <p:cNvPr id="2" name="Picture 1"/>
          <p:cNvPicPr>
            <a:picLocks noChangeAspect="1"/>
          </p:cNvPicPr>
          <p:nvPr/>
        </p:nvPicPr>
        <p:blipFill>
          <a:blip r:embed="rId3"/>
          <a:stretch>
            <a:fillRect/>
          </a:stretch>
        </p:blipFill>
        <p:spPr>
          <a:xfrm>
            <a:off x="6655139" y="3831080"/>
            <a:ext cx="1987889" cy="1376797"/>
          </a:xfrm>
          <a:prstGeom prst="rect">
            <a:avLst/>
          </a:prstGeom>
        </p:spPr>
      </p:pic>
    </p:spTree>
    <p:extLst>
      <p:ext uri="{BB962C8B-B14F-4D97-AF65-F5344CB8AC3E}">
        <p14:creationId xmlns:p14="http://schemas.microsoft.com/office/powerpoint/2010/main" val="3727481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61925" y="152400"/>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97516" y="1905000"/>
            <a:ext cx="5943600" cy="923330"/>
          </a:xfrm>
          <a:prstGeom prst="rect">
            <a:avLst/>
          </a:prstGeom>
          <a:noFill/>
        </p:spPr>
        <p:txBody>
          <a:bodyPr wrap="square" rtlCol="0">
            <a:spAutoFit/>
          </a:bodyPr>
          <a:lstStyle/>
          <a:p>
            <a:pPr algn="just"/>
            <a:r>
              <a:rPr lang="en-GB" dirty="0" smtClean="0">
                <a:latin typeface="Century Gothic" pitchFamily="34" charset="0"/>
              </a:rPr>
              <a:t>The</a:t>
            </a:r>
            <a:r>
              <a:rPr lang="en-GB" dirty="0">
                <a:latin typeface="Century Gothic" pitchFamily="34" charset="0"/>
              </a:rPr>
              <a:t> </a:t>
            </a:r>
            <a:r>
              <a:rPr lang="en-GB" b="1" dirty="0">
                <a:latin typeface="Century Gothic" pitchFamily="34" charset="0"/>
              </a:rPr>
              <a:t>effectiveness</a:t>
            </a:r>
            <a:r>
              <a:rPr lang="en-GB" dirty="0">
                <a:latin typeface="Century Gothic" pitchFamily="34" charset="0"/>
              </a:rPr>
              <a:t>, </a:t>
            </a:r>
            <a:r>
              <a:rPr lang="en-GB" b="1" dirty="0">
                <a:latin typeface="Century Gothic" pitchFamily="34" charset="0"/>
              </a:rPr>
              <a:t>efficiency</a:t>
            </a:r>
            <a:r>
              <a:rPr lang="en-GB" dirty="0">
                <a:latin typeface="Century Gothic" pitchFamily="34" charset="0"/>
              </a:rPr>
              <a:t> and </a:t>
            </a:r>
            <a:r>
              <a:rPr lang="en-GB" b="1" dirty="0">
                <a:latin typeface="Century Gothic" pitchFamily="34" charset="0"/>
              </a:rPr>
              <a:t>satisfaction</a:t>
            </a:r>
            <a:r>
              <a:rPr lang="en-GB" dirty="0">
                <a:latin typeface="Century Gothic" pitchFamily="34" charset="0"/>
              </a:rPr>
              <a:t> with which specified </a:t>
            </a:r>
            <a:r>
              <a:rPr lang="en-GB" i="1" dirty="0">
                <a:latin typeface="Century Gothic" pitchFamily="34" charset="0"/>
              </a:rPr>
              <a:t>users</a:t>
            </a:r>
            <a:r>
              <a:rPr lang="en-GB" dirty="0">
                <a:latin typeface="Century Gothic" pitchFamily="34" charset="0"/>
              </a:rPr>
              <a:t> achieve specified </a:t>
            </a:r>
            <a:r>
              <a:rPr lang="en-GB" i="1" dirty="0" smtClean="0">
                <a:latin typeface="Century Gothic" pitchFamily="34" charset="0"/>
              </a:rPr>
              <a:t>goals </a:t>
            </a:r>
            <a:r>
              <a:rPr lang="en-GB" dirty="0" smtClean="0">
                <a:latin typeface="Century Gothic" pitchFamily="34" charset="0"/>
              </a:rPr>
              <a:t>in </a:t>
            </a:r>
            <a:r>
              <a:rPr lang="en-GB" dirty="0">
                <a:latin typeface="Century Gothic" pitchFamily="34" charset="0"/>
              </a:rPr>
              <a:t>particular </a:t>
            </a:r>
            <a:r>
              <a:rPr lang="en-GB" i="1" dirty="0" smtClean="0">
                <a:latin typeface="Century Gothic" pitchFamily="34" charset="0"/>
              </a:rPr>
              <a:t>environments.</a:t>
            </a:r>
            <a:endParaRPr lang="en-GB" dirty="0">
              <a:latin typeface="Century Gothic" pitchFamily="34" charset="0"/>
            </a:endParaRPr>
          </a:p>
        </p:txBody>
      </p:sp>
      <p:sp>
        <p:nvSpPr>
          <p:cNvPr id="6" name="Rectangle 5"/>
          <p:cNvSpPr/>
          <p:nvPr/>
        </p:nvSpPr>
        <p:spPr>
          <a:xfrm>
            <a:off x="3733800" y="819834"/>
            <a:ext cx="2108269" cy="646331"/>
          </a:xfrm>
          <a:prstGeom prst="rect">
            <a:avLst/>
          </a:prstGeom>
        </p:spPr>
        <p:txBody>
          <a:bodyPr wrap="none">
            <a:spAutoFit/>
          </a:bodyPr>
          <a:lstStyle/>
          <a:p>
            <a:r>
              <a:rPr lang="en-GB" sz="3600" dirty="0" smtClean="0">
                <a:latin typeface="Century Gothic" pitchFamily="34" charset="0"/>
              </a:rPr>
              <a:t>Usability </a:t>
            </a:r>
            <a:endParaRPr lang="en-GB" dirty="0">
              <a:latin typeface="Century Gothic" pitchFamily="34" charset="0"/>
            </a:endParaRPr>
          </a:p>
        </p:txBody>
      </p:sp>
      <p:sp>
        <p:nvSpPr>
          <p:cNvPr id="7" name="Rectangle 6"/>
          <p:cNvSpPr/>
          <p:nvPr/>
        </p:nvSpPr>
        <p:spPr>
          <a:xfrm>
            <a:off x="1619810" y="3121179"/>
            <a:ext cx="6555884" cy="2585323"/>
          </a:xfrm>
          <a:prstGeom prst="rect">
            <a:avLst/>
          </a:prstGeom>
        </p:spPr>
        <p:txBody>
          <a:bodyPr wrap="square">
            <a:spAutoFit/>
          </a:bodyPr>
          <a:lstStyle/>
          <a:p>
            <a:pPr algn="just"/>
            <a:r>
              <a:rPr lang="en-GB" b="1" dirty="0">
                <a:latin typeface="Century Gothic" pitchFamily="34" charset="0"/>
              </a:rPr>
              <a:t>E</a:t>
            </a:r>
            <a:r>
              <a:rPr lang="en-GB" b="1" dirty="0" smtClean="0">
                <a:latin typeface="Century Gothic" pitchFamily="34" charset="0"/>
              </a:rPr>
              <a:t>ffectiveness</a:t>
            </a:r>
            <a:r>
              <a:rPr lang="en-GB" b="1" dirty="0">
                <a:latin typeface="Century Gothic" pitchFamily="34" charset="0"/>
              </a:rPr>
              <a:t>: </a:t>
            </a:r>
            <a:r>
              <a:rPr lang="en-GB" dirty="0">
                <a:latin typeface="Century Gothic" pitchFamily="34" charset="0"/>
              </a:rPr>
              <a:t>the </a:t>
            </a:r>
            <a:r>
              <a:rPr lang="en-GB" dirty="0">
                <a:solidFill>
                  <a:srgbClr val="0070C0"/>
                </a:solidFill>
                <a:latin typeface="Century Gothic" pitchFamily="34" charset="0"/>
              </a:rPr>
              <a:t>accuracy</a:t>
            </a:r>
            <a:r>
              <a:rPr lang="en-GB" dirty="0">
                <a:latin typeface="Century Gothic" pitchFamily="34" charset="0"/>
              </a:rPr>
              <a:t> and </a:t>
            </a:r>
            <a:r>
              <a:rPr lang="en-GB" dirty="0">
                <a:solidFill>
                  <a:srgbClr val="0070C0"/>
                </a:solidFill>
                <a:latin typeface="Century Gothic" pitchFamily="34" charset="0"/>
              </a:rPr>
              <a:t>completeness</a:t>
            </a:r>
            <a:r>
              <a:rPr lang="en-GB" dirty="0">
                <a:latin typeface="Century Gothic" pitchFamily="34" charset="0"/>
              </a:rPr>
              <a:t> with which specified users can achieve specified goals in particular </a:t>
            </a:r>
            <a:r>
              <a:rPr lang="en-GB" dirty="0" smtClean="0">
                <a:latin typeface="Century Gothic" pitchFamily="34" charset="0"/>
              </a:rPr>
              <a:t>environments</a:t>
            </a:r>
          </a:p>
          <a:p>
            <a:pPr algn="just"/>
            <a:r>
              <a:rPr lang="en-GB" dirty="0">
                <a:latin typeface="Century Gothic" pitchFamily="34" charset="0"/>
              </a:rPr>
              <a:t/>
            </a:r>
            <a:br>
              <a:rPr lang="en-GB" dirty="0">
                <a:latin typeface="Century Gothic" pitchFamily="34" charset="0"/>
              </a:rPr>
            </a:br>
            <a:r>
              <a:rPr lang="en-GB" b="1" dirty="0">
                <a:latin typeface="Century Gothic" pitchFamily="34" charset="0"/>
              </a:rPr>
              <a:t>E</a:t>
            </a:r>
            <a:r>
              <a:rPr lang="en-GB" b="1" dirty="0" smtClean="0">
                <a:latin typeface="Century Gothic" pitchFamily="34" charset="0"/>
              </a:rPr>
              <a:t>fficiency</a:t>
            </a:r>
            <a:r>
              <a:rPr lang="en-GB" b="1" dirty="0">
                <a:latin typeface="Century Gothic" pitchFamily="34" charset="0"/>
              </a:rPr>
              <a:t>:</a:t>
            </a:r>
            <a:r>
              <a:rPr lang="en-GB" dirty="0">
                <a:latin typeface="Century Gothic" pitchFamily="34" charset="0"/>
              </a:rPr>
              <a:t> the resources expended in relation to the </a:t>
            </a:r>
            <a:r>
              <a:rPr lang="en-GB" dirty="0">
                <a:solidFill>
                  <a:srgbClr val="FF0000"/>
                </a:solidFill>
                <a:latin typeface="Century Gothic" pitchFamily="34" charset="0"/>
              </a:rPr>
              <a:t>accuracy</a:t>
            </a:r>
            <a:r>
              <a:rPr lang="en-GB" dirty="0">
                <a:latin typeface="Century Gothic" pitchFamily="34" charset="0"/>
              </a:rPr>
              <a:t> and </a:t>
            </a:r>
            <a:r>
              <a:rPr lang="en-GB" dirty="0">
                <a:solidFill>
                  <a:srgbClr val="FF0000"/>
                </a:solidFill>
                <a:latin typeface="Century Gothic" pitchFamily="34" charset="0"/>
              </a:rPr>
              <a:t>completeness</a:t>
            </a:r>
            <a:r>
              <a:rPr lang="en-GB" dirty="0">
                <a:latin typeface="Century Gothic" pitchFamily="34" charset="0"/>
              </a:rPr>
              <a:t> of goals achieved </a:t>
            </a:r>
            <a:endParaRPr lang="en-GB" dirty="0" smtClean="0">
              <a:latin typeface="Century Gothic" pitchFamily="34" charset="0"/>
            </a:endParaRPr>
          </a:p>
          <a:p>
            <a:pPr algn="just"/>
            <a:r>
              <a:rPr lang="en-GB" dirty="0">
                <a:latin typeface="Century Gothic" pitchFamily="34" charset="0"/>
              </a:rPr>
              <a:t/>
            </a:r>
            <a:br>
              <a:rPr lang="en-GB" dirty="0">
                <a:latin typeface="Century Gothic" pitchFamily="34" charset="0"/>
              </a:rPr>
            </a:br>
            <a:r>
              <a:rPr lang="en-GB" b="1" dirty="0">
                <a:latin typeface="Century Gothic" pitchFamily="34" charset="0"/>
              </a:rPr>
              <a:t>S</a:t>
            </a:r>
            <a:r>
              <a:rPr lang="en-GB" b="1" dirty="0" smtClean="0">
                <a:latin typeface="Century Gothic" pitchFamily="34" charset="0"/>
              </a:rPr>
              <a:t>atisfaction</a:t>
            </a:r>
            <a:r>
              <a:rPr lang="en-GB" b="1" dirty="0">
                <a:latin typeface="Century Gothic" pitchFamily="34" charset="0"/>
              </a:rPr>
              <a:t>:</a:t>
            </a:r>
            <a:r>
              <a:rPr lang="en-GB" dirty="0">
                <a:latin typeface="Century Gothic" pitchFamily="34" charset="0"/>
              </a:rPr>
              <a:t> the comfort and acceptability of the work system to its users and other people affected by its use</a:t>
            </a:r>
          </a:p>
        </p:txBody>
      </p:sp>
      <p:sp>
        <p:nvSpPr>
          <p:cNvPr id="2" name="Oval 1"/>
          <p:cNvSpPr/>
          <p:nvPr/>
        </p:nvSpPr>
        <p:spPr>
          <a:xfrm>
            <a:off x="1391210" y="3121179"/>
            <a:ext cx="228600" cy="228600"/>
          </a:xfrm>
          <a:prstGeom prst="ellipse">
            <a:avLst/>
          </a:prstGeom>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385282" y="4185241"/>
            <a:ext cx="228600" cy="228600"/>
          </a:xfrm>
          <a:prstGeom prst="ellipse">
            <a:avLst/>
          </a:prstGeom>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1371600" y="4953000"/>
            <a:ext cx="228600" cy="228600"/>
          </a:xfrm>
          <a:prstGeom prst="ellipse">
            <a:avLst/>
          </a:prstGeom>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6576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6200" y="194198"/>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43000" y="3581400"/>
            <a:ext cx="7239000" cy="1477328"/>
          </a:xfrm>
          <a:prstGeom prst="rect">
            <a:avLst/>
          </a:prstGeom>
        </p:spPr>
        <p:txBody>
          <a:bodyPr wrap="square">
            <a:spAutoFit/>
          </a:bodyPr>
          <a:lstStyle/>
          <a:p>
            <a:pPr algn="ctr"/>
            <a:r>
              <a:rPr lang="en-GB" dirty="0" smtClean="0">
                <a:latin typeface="Century Gothic" panose="020B0502020202020204" pitchFamily="34" charset="0"/>
              </a:rPr>
              <a:t>Utility </a:t>
            </a:r>
            <a:r>
              <a:rPr lang="en-GB" dirty="0">
                <a:latin typeface="Century Gothic" panose="020B0502020202020204" pitchFamily="34" charset="0"/>
              </a:rPr>
              <a:t>= whether it provides the </a:t>
            </a:r>
            <a:r>
              <a:rPr lang="en-GB" b="1" dirty="0">
                <a:latin typeface="Century Gothic" panose="020B0502020202020204" pitchFamily="34" charset="0"/>
              </a:rPr>
              <a:t>features you need</a:t>
            </a:r>
            <a:r>
              <a:rPr lang="en-GB" dirty="0" smtClean="0">
                <a:latin typeface="Century Gothic" panose="020B0502020202020204" pitchFamily="34" charset="0"/>
              </a:rPr>
              <a:t>.</a:t>
            </a:r>
          </a:p>
          <a:p>
            <a:pPr algn="ctr"/>
            <a:endParaRPr lang="en-GB" dirty="0">
              <a:latin typeface="Century Gothic" panose="020B0502020202020204" pitchFamily="34" charset="0"/>
            </a:endParaRPr>
          </a:p>
          <a:p>
            <a:pPr algn="ctr"/>
            <a:r>
              <a:rPr lang="en-GB" dirty="0" smtClean="0">
                <a:latin typeface="Century Gothic" panose="020B0502020202020204" pitchFamily="34" charset="0"/>
              </a:rPr>
              <a:t>Usability </a:t>
            </a:r>
            <a:r>
              <a:rPr lang="en-GB" dirty="0">
                <a:latin typeface="Century Gothic" panose="020B0502020202020204" pitchFamily="34" charset="0"/>
              </a:rPr>
              <a:t>= how </a:t>
            </a:r>
            <a:r>
              <a:rPr lang="en-GB" b="1" dirty="0">
                <a:latin typeface="Century Gothic" panose="020B0502020202020204" pitchFamily="34" charset="0"/>
              </a:rPr>
              <a:t>easy &amp; pleasant </a:t>
            </a:r>
            <a:r>
              <a:rPr lang="en-GB" dirty="0">
                <a:latin typeface="Century Gothic" panose="020B0502020202020204" pitchFamily="34" charset="0"/>
              </a:rPr>
              <a:t>these features are to use</a:t>
            </a:r>
            <a:r>
              <a:rPr lang="en-GB" dirty="0" smtClean="0">
                <a:latin typeface="Century Gothic" panose="020B0502020202020204" pitchFamily="34" charset="0"/>
              </a:rPr>
              <a:t>.</a:t>
            </a:r>
          </a:p>
          <a:p>
            <a:pPr algn="ctr"/>
            <a:endParaRPr lang="en-GB" dirty="0">
              <a:latin typeface="Century Gothic" panose="020B0502020202020204" pitchFamily="34" charset="0"/>
            </a:endParaRPr>
          </a:p>
          <a:p>
            <a:pPr algn="ctr"/>
            <a:r>
              <a:rPr lang="en-GB" b="1" dirty="0" smtClean="0">
                <a:latin typeface="Century Gothic" panose="020B0502020202020204" pitchFamily="34" charset="0"/>
              </a:rPr>
              <a:t>Useful </a:t>
            </a:r>
            <a:r>
              <a:rPr lang="en-GB" b="1" dirty="0">
                <a:latin typeface="Century Gothic" panose="020B0502020202020204" pitchFamily="34" charset="0"/>
              </a:rPr>
              <a:t>= usability + utility</a:t>
            </a:r>
            <a:r>
              <a:rPr lang="en-GB" dirty="0">
                <a:latin typeface="Century Gothic" panose="020B0502020202020204" pitchFamily="34" charset="0"/>
              </a:rPr>
              <a:t>.</a:t>
            </a:r>
          </a:p>
        </p:txBody>
      </p:sp>
      <p:sp>
        <p:nvSpPr>
          <p:cNvPr id="5" name="Rectangle 4"/>
          <p:cNvSpPr/>
          <p:nvPr/>
        </p:nvSpPr>
        <p:spPr>
          <a:xfrm>
            <a:off x="2438400" y="1219199"/>
            <a:ext cx="4972836" cy="830997"/>
          </a:xfrm>
          <a:prstGeom prst="rect">
            <a:avLst/>
          </a:prstGeom>
        </p:spPr>
        <p:txBody>
          <a:bodyPr wrap="none">
            <a:spAutoFit/>
          </a:bodyPr>
          <a:lstStyle/>
          <a:p>
            <a:r>
              <a:rPr lang="en-GB" sz="4800" b="1" dirty="0" smtClean="0">
                <a:latin typeface="Century Gothic" panose="020B0502020202020204" pitchFamily="34" charset="0"/>
              </a:rPr>
              <a:t>Utility &amp; Usability</a:t>
            </a:r>
            <a:endParaRPr lang="en-GB" dirty="0">
              <a:latin typeface="Century Gothic" panose="020B0502020202020204" pitchFamily="34" charset="0"/>
            </a:endParaRPr>
          </a:p>
        </p:txBody>
      </p:sp>
      <p:sp>
        <p:nvSpPr>
          <p:cNvPr id="2" name="AutoShape 2" descr="data:image/jpeg;base64,/9j/4AAQSkZJRgABAQAAAQABAAD/2wCEAAkGBxQTEhUUExMWFBQXFxcXFxgXFRgVFRcUFxQWFxUUFRQYHCggGBolHBQVITEhJSkrLi4uFx8zODMsNygtLisBCgoKDg0OGhAQGCwcHBwsLCwsLCwsLCwsLCwsLCwsLCwsLCwsLCwsLCw3LCwsLDcrLDc3LCwsLDcsNywrNys3N//AABEIAL0BCwMBIgACEQEDEQH/xAAcAAACAgMBAQAAAAAAAAAAAAACAwEEBQYHAAj/xABAEAACAQIDBQUFBgQGAgMBAAABAgADEQQhMQUSQVFhBhNxgZEHFCKh8DJCUrHB0RViguEjQ1NykvEzonODwiT/xAAYAQEBAQEBAAAAAAAAAAAAAAABAAIDBP/EACARAAMAAwACAwEBAAAAAAAAAAABEQISIQNREzFhQSL/2gAMAwEAAhEDEQA/AOnVEKaxBq34x+0qpOgmINVgdJ6sXUcslDKKDwiWoG+cbhcUOMOrixObzhtY0igltMpepk84ijVBE8zzNTGQDFgnjKa4PnLheSriaDpXSiBHGiCNIRtPC0QKtXBjlKzULcJkahiD4SrKQrUMPc6S+cMLaRSGXKTXk2UMbUwq8RCXDqOEyRUXltaS2mXn+CsTAmnyE8isukyNaiOEijSzzlCrpj6hJ1lapgweE2U4VbaTG4lANIr/AFwnzpimwglZcCLzJ7tzCGHl8cLcTSw4A0gupHC0yKpYaQhRB1EPoTF90TBehbSZOulhkJWIPKaxxMtlJQTxiHqspteXNwgyligbzpojKyZco4tgJRxmNYmOWplmRFtQvBYoXkxVJGOZN45MGzHM+USWZZ5dobuucHj+imDjcNu6GUwPGNxG076iVDjRNKf0HTf6gBlR8OJ7vJBrTC4TdJp4WS+FHKSteEa0mqVgdKnaN3REpVhGrCIayTSnhQng88a0qQfcT3dwPeZIxEQGKknuoHfyRVkIQoDlCFGeWpC72ZYwjuIxacEVowPAugGnAZY4mLZpVEJJMU6A6xxDGefCsY1IulMECC2JAjXwjRZ2cTGhBXvwhDGjgZD7LMr/AMPYQqHo58UJTr4u2kb7ixgvs8iVCUo/xGKqYu/CXmwvSAuGz0mmyRXw6knQy+qkcIdNrcJ6tWvwmVWacEu44yviaSnlIr0iZRrYZ511Xs57fg0YNIk4JYCU3EsKG5S1RLJmxijJOHEDvpPeTEKhjDjnJFAQFMYDIqGlMCEQIkNIZ4waWlQSSolZa88K0IVLW4J4BZXNSQsINLJInrys2UNSTwiFHB57vIAkqsoVGBpJeBBaEQ1jDXnkrSpWZVBZmCqMySQABzJOQmAqdtdnKd042jfoxI9QCIRFszbxXEYMWJhMLjEqLvU3WopzDIwYWOmhjN4yeKLZmVbECD7yJjd/rILw1Q7GT95EFsQsxm/AZ5alsZNsWvKA+JUzFFomq5joi2ZlO8SeNVJgnc84mo7DjFJE2Zx6ixZZJgveDfWSap5zUMmZLqOURWxC9JhqlVpBYxSKmWGIWeNVekxIBgnelqWxniDCS8UcQI2k19ZijByNGSs5zyhisZUzBhniIC1bywJUoABGUkkCEaoEaQwoJF4j3iH34gI/eHGcY7Ye16t3rU8CESmpt3rLvu/NlU5KNeBvN+9o+1RS2dWsd1nApgg5/Efit/SGnzlWYX6TnnlOGkjovY7t9tXEYgUhVp1Ac2NSkhCKOPwbp6aztGzMcXX4rb413b2PUX08JxP2PYUXr1eI3UHQH4jl6ekXjPaDicPtAhGXulqKpVlBuuQa7ajjFZRFKd5YwZ5KoYXGhzHgcxMT2s22MHhK1fK6rZAeNRskHqfS80EOU+2ntCalcYJD8FHOpnk1UgEAjSyg+p4TltQS3Vrs7M7Es7MSWOrM194nzMHCUN+siWvvOq253YC0402dF9nHZypS3MWarUybFUU/CyZ5VPxAj08Z2UPcA8xf1nJPaDjvdMKlCiShNkXdy3VXM5/Kbx7PnqNs7DGq5dyhO8b33d47oJOpAsLy8eTY54w2MNIZ4DLI3Z1MANXtFVcSI2rSifdrw6PBJxsVWxdo2phomphC0z2muCmxoiGxl5aGyidYylsdZ0VMcKJqC3CIGNtM3V2cLTHvswTSTDhjquP6SP4hLbYEDhE7igxjDgPvtpPvcKqikZSv3EOjEbT7raPWlaM3TPXgAO/aAahjgekkC8mQnvI1akb3IHCSKcIQk35xZvzl3ckKsoVKO6TwkimeUvHoJQ7SbR7jDVag+0qnd/3n4V+ZHpDLior0cb9r23+9rjDp9ije/wDNUYC58hl6znLtNk2ts1x8bKQDnfzsSfM5+M1usM5xxyWXTeWLR0X2V19yhiyRZF3WLk2F90/D8h6zQ8fX7ys73+07G/nr+U2bsoUrYLEYYuad61CoSM/8JnWm9h0upm79oPY7SXCn3V3fEJmd8gLUW/xKAB8BtmJ0yVSMpnTcIhVEANwEUA8xujP9Zyv22bUL1KODU/ZHfVPFrpTHpvHzm/ezXaXf7Ookm7UwaLHS5pfDf0tOTbe2lRrbYxLkh03txPwnu0CnTXMG3/Uz5MphUaxxuUZo2IAVwOC6258Ze7K0+8x+GFrg1kyvbINfXylbaQ3WIGQJJUa2DaC/1pE7KxpoVqdUC5purgc90g2+Uzi7GT4zcO1+KOP2iuFp5f45pAnTfLlSfAAfKd1wOCWjSp0k+zTRUHgotfx4zlmM2cjbSwOLQZVaoACC6vunfSoW/wDjdb8boes6yHE3goDdIB6QXhtUEU7ibAS14YNotni2YzO0NQ9VeElbLSQVuJAEkygPvB5Rb1nEDEVyNBEd+3ETWwND2xbHK0U1VojEYu3CU1xhabWaQa0uOSeAlOuh6Rwc8xANUStCQSGy0k+89I9a68oXfpyiiNiWoRHUag4iAVklZkCw5EWGtFqhjFEKMI946Ri4kcoSpIFLPSVZcD7zpJWpC3ukEA8pEOSxmke17GrTw9OkPtVHuRf7qj92HpN5SnOE+0HbnvOKdgb00PdpyspzbzNz5ic/K+Q3h930Uu0+0qdagu63xK2YNxYBLDxGXPLKc+rj4jaZTF1fhIuf3zP95i6k4+LDVGvJnsx2AxRpEsNCrKwva6sCCPy8xPrrAgmnTY6lEJ8SoJ+c+QEAJAOlxfwvnPr6kxsN3Swt4WyI8p3xZyZrnbzaC4HZ9Z6SrTZ7ogUBf8WqTdrDj9o+U+bQSGJU2IJt0sbCdV9sm2e+qU8MjDdpkuxvkX016aTl2HXeYD8RA8ybfrM5fYotbbwtlRz99Qw8NLddPKYZZsvaqiUK0zb4Ra4N7qLWY5m1+Uw+z9ntVFUr/lUzVb/apAP5zn4u4m/J9nW/YRjlqpWwr2LUyKtK+ZCsNxt0cCCf/edZ/hy858obG2tVwtZK9Ft2ohy5EHVWHFSNRPoPsd2xo7QQbrd3WAu9Fj8Q5sh++vXUcZ2TMG0vs8cDEnBDn84Lq3Ayv3L84jR/uQ5/OLbCdZ5MM3EmOGHPOKX4VKfuR5xnuPWWBh/5oRKjUy1KlKpgxK9XCAi0yHe0xq3zld8dQBzYeseB0xlTZxtziDgjyl/F7aor94Sk3aeiOMbii6VG2e99I0bLMXV7W0RKzdtKY0Ezvgv6OuQ9tlOJB2YeUrV+2K2yXOUj2xb8MPl8a/o6ZHRwmWcFKRhfxNbaSF2yvKXyINGH7o0j3B+Eh9tiQducpnc1oWaWFeNGFfnMeu2CZFTazc5bloZMYdukh6BHETENtBuZiquNYjWWwag9ttonD4V/js7govnfePkOPWcD2iBbQ2N7eINv3m8e0HazNVCFrhBb1zY/p5TRWqbx3d27Xy89Bf8ASccsqzaURiMWuZy/65/l6zGPL+LuMmuGGR6HMW/L0lVELsBxZgPMkTaObEXnauw3tGH8Oai7f/1UVCUydXp6K9+ajI/085yDaOz3ouyPqpsbc8tfURGHrsjBlyIOX7TRG546k1Tv6hItSosx6ksAo8d4j0vNUwlQg3BsQQQeRBvedIxmEppsirXVt58QiFjwA3skH+038xOZ0uMwvonwz/a2qzVWc/ft+VxfgTl1ln2f4Q1jjaS/afCOF/3bykDztKG0aoqU1ZgBuhRYC1yDY7pGuSi9+MPsLj1pY1N/7FS9JrsRZXyvvDll5x8POD5PumBY5bpyOd/HT95ZwNdl3SrlHRt5WU2ZeoI46ze+2HZZG2stNQyU66hyyjIPZ94rz+yLjhvTVu1HZ2pgnW53kf7DgWzGqsODTWXHAS5TqXYH2lmuvcYm3fqMnGQqqOnBxx56zZ6vaPP7M+bMPUZGFRTZlNweTDMTsWxdp+80Uqquosw5OMmHr8jOeeeSXDpgsX9myYjtK+dhMfV7SVuBlWqr8pSqUXvpOazzf9OjxxX8Lh7RV9LyrW2tXb75lerSbhA7hjzk3l7BQCpiap1c+srMznVj6y2cMeRgPgzymVRMfU3jq1/OEE6xxwZ5flJ9zbll4x1YbFOovIwQktPgG+jCo4E8bestCWQq0kJLnuZhjB9fkZjRm6bsteSGj1opyMkKn4TPUsTi2VkqXPKOfLIQzufhhLWX8MdYFCNMjjGotxyiTilEOnjBzEUio3d9Z6sbDeIyAJt4AxRxg/EBBfEgixNwekuB05v2vwDGsqkZ7gZz1YF2JOuW8RNXdHsVC2tcg9QwVrngOXjN72ztFPeq+8cgEU5fFfcvYcswL5HITS8di1qd4y2YLuZMAp3VSzC9zfJFzvxPOeXZ7NHV4qU1LFZEjrMh2QRTjcMGFx3q3H11AmPxlt429eF+Q6a+kjAVylVHGRV1b0YGelHBm44HZgxm2K6HOmWql90/dC2Gf+7dmn4/CtSqPTbVWK+Nja46GdT9mO6uIx1cKc6m4o4qN5nPrl6TVu32yii0q26ACWRmBvd/tZnTI7wt0ht2GteUDYm0y2y8XhjchGp1FN/sqzgOPC4HqZq6nM+MynZskpixw93uf6atMj5zE0tY/wBMsyVZh3Iub5vlnll8ItwzuZiixGmR+eWkuVK113TwvbxJlMwRfZ2/EUmqNsyuGLgUil9RvvTFnb0+cyGO2ea6GnVVHQ8CMxcWuCM1OeomA7G02rbLRju79GpenzCI6sQT1sZtoqHn8pZrtN4fUOGdq9hPgq5ptcoc6bcGXlfmNCJsfstxDb1ajvfDurUHQ3Cn5Eek33tJsVcZRNJ8jqjWzV7Gx8OYmu9h+yVXCvWaruksAi7pv8INyx5fdymW+DrGbQ1M8XHrK1SmP9QesvdwPwwO4X8ImEzozHPQX8cHuk/Ff1mSdL6Aekg0+kGySMYUXn8otwvX0mRq0ok0v5ZJjDGswHAwO9HWX6uHJ0WL91a32flNps5tFNq3SKNbPlMlR2e7ECwXjc6aQPcn/CMjKMuFHvTzgGoeZl33F+UIbNfp6wjFGyNjDn8R+vOVauMP4jPCjzt6SPd16TSYNCTtG3E+okfxTxllaK34eglimF6ZdBK/pQxjY1jophpVqcE+ZmUAHOWUodb+co/ZGIUVT9z84apWOW6BMwuENxmLHrPYykKYJLAgKSWGai3C/rCQbTj23kY1arG9mbe3cyLAWvbla2f7zV8bjDc2yGeVueosfAekyXaPHHfNr8D6i/7TXHe5mscTnll6BkqL5c8vWRG4WnvOoAuSwFueek0zKO0diqX+NikJ3c6TXA+1ekovn4H0lrt5sNsRg3Sl8TqVdFyFyDmB1IYx3ZLZparXqH8FFBbmO8Zrf8lm0rsscbzF/p0n8OSYbsm2E2biqtawr1EQbtwQiCopsSNWJ1ty53nOVFjPovtpsoe4YmwNxTvn0ZT+QnztVbM9JrF0xkoLaCBJYwkWaMnT/ZLXZ6eIo3O6FWwA4sTc3vrYWm/mk3BT6zUvYpgf8Os/BnA6WUfu06gKQnPy5r6OuGPDWvdah4H1g/w+oeY85s/dCBuTi8kdkjWv4VUP3iPOSuxW4ufWbK4GVha2Xj1gkTNGGBXY38zes8diD8TeszhtBML+EYUbFX8TesJdkqOJ9bzK3gEy2hQx/wDDV6+shsGot10mQJgFZb5Fqin7qOUg0Bylu0WyNJ5v2MRX7ocoPdCPNM8pHdHl84UYVqeC8Y+ngBMkKUatKdfkXo56GOTArGLgl5TICnCCw+VloUfcl5Ri4MS6FhhRL5GWqKqYQQcVs1KlN0a9mUg2JGRB4j6zl0CHuXyOhyPhpDdlqj5R2tjDUc8hl4kCxPylG06HhOztHG7XrUGIo07MV3AFzuCqouml503YXs4wGGH/AIRXfi1YBzrfJbWFtNJ2fkSOS8bZ86YXB1KhtTpvUP8AIrN+QlvZ9N6Nen3ilCri4YFSM+IOY1n1Zh8OEFkRUHAKoUf+omje1zs6a+ENSlR7yuGVt4LvVO7W91XdBNs9Jn5E3DXxzpnuxiA4VXFvjZySD9qzFRn4LM9uzivs+p7coIUoYa9Em+7iAUAJJJZN4gi/G06x2fw2MALYypRYsBZKKFVQ8RvsbtOeShvF0w3tS2h3GzaxBsX3aV+jn4reQt5z5wpUd5gN5VudWO6oyvmeE7P7fsYO6w9BWF7tWYZ3so3E06sfScj2PsmriXFKhTepUJGSj4QpBzY/d8TlrO/j5icc+sqpRupOmYHTMG+fDSWaOEqNTeqqE0qdg7fdU1CQq35zs3Zn2Q0UCvjHarU1amhtS4fCTbeYa8rzP9tuzavsyrhsJh0BG6aaKAuYYEkE6ta+ZmX5VR+Nymn+zHtthadJMLUvSc2Acgd2WvoWBupPXKdV7sz5ZfYuIDrT93q77glF3G3mA1ZRbTI59J9L9marnB4c1Pt90m9e97hRe9+Mx5VOm/G39F5kPAZ+EAoRrlLHeQGbwnGnWCCnX6y/eeFLr/3HFvCKesOJA8wI9KnjTHP6zg7qxT42mD/5EGv3h+8U20qX+ovkby1foKiwbcvr6tBOXKVm2nS4G/grH9Iv+JLwVz4U2/aWjHZFrf6SGJlN9onhSqH+m35xf8QqcKJ8yANL63j8eQbovERZX65ygcXXNrUlBtxPDSLNbFHPdpjxJv04y+N+0G/4ZBl8P7cZBX6tMdfFHjTHkT62nu7xX+pT/wCJ/aWn6i3/AA2JaJ+vrpGLRk7w0+Hna+Z14coe9p/0M+U502CtIxoofV4Pedfrp6SQ1uP6TQBCl0+doQpwb8z6ybj69f2gQwIPq37xWKJCNui7brbo5tumw9ZO946X/L95DPbgTryvr4ypQ4WuOqU6+HxdFCuIp71OoKqFlLotu7NtAQTYjOdT7PdusPirKVqUKnFalMgX/lqgbp6ZibCbW062/vxh2y8Zq8kBoWcShzuD4eBnmxg4XPgD+0OQUB8vn4zPR4LONvojny/eR723CmfUfvGhbf3ucr5+cm3h/bl84Rjz0a72u2O2NoNSKKu9u/HZWb4WuLZ5555zRk9ldem4qUcSUYHVSaeQzvkb2vwnW8/r5SDNrLJf0y8UzS9i7H2lQuHxoqjS1U74Hgd3e8yZlhh8W3+fR/pRj+uUzuV7XF9bcfT1kmOzYao107CqmoKrYhd9VKqwpLcK2oFyeUtDZtXjiqnkKa//AJmWIkWlsyiMYNlnjWrH/wCy35LPHZS83PjVc301zmSkS2YxGPGyqX4AfEk/mZKbOpj/AC0P9I/WXjBtCv2URXXDINEX/iv7T25bSw8AI4iAZVjwWy9T8v2gKtuJPib+XQdI8t0geXygQq3j/eRDInhIRRMWxEcQPHxgEa/X6wTIQTAP19WjTAEiM0pPU+HDx5cfSQCOt/ly59Os9YW0jFXIwAAoL5C3gBrz+cJlvb1sOPjw4/ISBU0hob2yGvKRHu6BtkBY8/LO3DpJtysfrhDZbekkZ89OcSBI5fMST9CGMpNryID6+vSTaHbKBvW4fMw2Ind0yMF101H1xhITnnfxhEZaxpAASAJIqHWQXMSJ3ZBH1eTvmeQyIQ2Ep7+/uLv/AIt0b2lvtW5CMJhtUg3kRF5EkLJtx+XCVICQRHEaGVaz2Pif0hsUJgtCdrC8Gk97ZaxpEXkX6Wh1Ba5+XCCDcAzOwwAmQwP0JNz85G9r4SoCah1H68Ysn6/KNrjPy/SV3bSIh70BjAB1ggwGBW+vrjAt4+g/aMUaQSZE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116814"/>
            <a:ext cx="1379234" cy="976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9993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61925" y="152400"/>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1000" y="2209800"/>
            <a:ext cx="3352800" cy="2554545"/>
          </a:xfrm>
          <a:prstGeom prst="rect">
            <a:avLst/>
          </a:prstGeom>
          <a:noFill/>
        </p:spPr>
        <p:txBody>
          <a:bodyPr wrap="square" rtlCol="0">
            <a:spAutoFit/>
          </a:bodyPr>
          <a:lstStyle/>
          <a:p>
            <a:pPr algn="just"/>
            <a:r>
              <a:rPr lang="en-GB" sz="1600" dirty="0" smtClean="0">
                <a:latin typeface="Century Gothic" pitchFamily="34" charset="0"/>
              </a:rPr>
              <a:t>involves </a:t>
            </a:r>
            <a:r>
              <a:rPr lang="en-GB" sz="1600" dirty="0">
                <a:latin typeface="Century Gothic" pitchFamily="34" charset="0"/>
              </a:rPr>
              <a:t>a person's </a:t>
            </a:r>
            <a:r>
              <a:rPr lang="en-GB" sz="1600" dirty="0" smtClean="0">
                <a:solidFill>
                  <a:schemeClr val="accent1"/>
                </a:solidFill>
                <a:latin typeface="Century Gothic" pitchFamily="34" charset="0"/>
              </a:rPr>
              <a:t>behaviours</a:t>
            </a:r>
            <a:r>
              <a:rPr lang="en-GB" sz="1600" dirty="0" smtClean="0">
                <a:latin typeface="Century Gothic" pitchFamily="34" charset="0"/>
              </a:rPr>
              <a:t>, </a:t>
            </a:r>
            <a:r>
              <a:rPr lang="en-GB" sz="1600" dirty="0">
                <a:solidFill>
                  <a:srgbClr val="FF0000"/>
                </a:solidFill>
                <a:latin typeface="Century Gothic" pitchFamily="34" charset="0"/>
              </a:rPr>
              <a:t>attitudes</a:t>
            </a:r>
            <a:r>
              <a:rPr lang="en-GB" sz="1600" dirty="0">
                <a:latin typeface="Century Gothic" pitchFamily="34" charset="0"/>
              </a:rPr>
              <a:t>, and </a:t>
            </a:r>
            <a:r>
              <a:rPr lang="en-GB" sz="1600" dirty="0">
                <a:solidFill>
                  <a:srgbClr val="00B050"/>
                </a:solidFill>
                <a:latin typeface="Century Gothic" pitchFamily="34" charset="0"/>
              </a:rPr>
              <a:t>emotions</a:t>
            </a:r>
            <a:r>
              <a:rPr lang="en-GB" sz="1600" dirty="0">
                <a:latin typeface="Century Gothic" pitchFamily="34" charset="0"/>
              </a:rPr>
              <a:t> about using a particular product, system or service. User experience includes the practical, experiential, affective, meaningful and valuable aspects of human–computer interaction and product ownership.</a:t>
            </a:r>
          </a:p>
        </p:txBody>
      </p:sp>
      <p:sp>
        <p:nvSpPr>
          <p:cNvPr id="6" name="Rectangle 5"/>
          <p:cNvSpPr/>
          <p:nvPr/>
        </p:nvSpPr>
        <p:spPr>
          <a:xfrm>
            <a:off x="1753469" y="801467"/>
            <a:ext cx="862737" cy="707886"/>
          </a:xfrm>
          <a:prstGeom prst="rect">
            <a:avLst/>
          </a:prstGeom>
        </p:spPr>
        <p:txBody>
          <a:bodyPr wrap="none">
            <a:spAutoFit/>
          </a:bodyPr>
          <a:lstStyle/>
          <a:p>
            <a:r>
              <a:rPr lang="en-GB" sz="4000" b="1" dirty="0" smtClean="0">
                <a:effectLst>
                  <a:outerShdw blurRad="38100" dist="38100" dir="2700000" algn="tl">
                    <a:srgbClr val="000000">
                      <a:alpha val="43137"/>
                    </a:srgbClr>
                  </a:outerShdw>
                </a:effectLst>
                <a:latin typeface="Century Gothic" pitchFamily="34" charset="0"/>
              </a:rPr>
              <a:t>UX</a:t>
            </a:r>
            <a:endParaRPr lang="en-GB" b="1" dirty="0">
              <a:effectLst>
                <a:outerShdw blurRad="38100" dist="38100" dir="2700000" algn="tl">
                  <a:srgbClr val="000000">
                    <a:alpha val="43137"/>
                  </a:srgbClr>
                </a:outerShdw>
              </a:effectLst>
              <a:latin typeface="Century Gothic" pitchFamily="34" charset="0"/>
            </a:endParaRPr>
          </a:p>
        </p:txBody>
      </p:sp>
      <p:sp>
        <p:nvSpPr>
          <p:cNvPr id="2" name="Oval 1"/>
          <p:cNvSpPr/>
          <p:nvPr/>
        </p:nvSpPr>
        <p:spPr>
          <a:xfrm>
            <a:off x="1524000" y="507710"/>
            <a:ext cx="1321677" cy="1295400"/>
          </a:xfrm>
          <a:prstGeom prst="ellipse">
            <a:avLst/>
          </a:prstGeom>
          <a:solidFill>
            <a:schemeClr val="accent1">
              <a:alpha val="17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066800"/>
            <a:ext cx="4381839"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1585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9579"/>
            <a:ext cx="5981700" cy="6738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98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6200" y="194198"/>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smtClean="0">
                <a:latin typeface="Century Gothic" panose="020B0502020202020204" pitchFamily="34" charset="0"/>
              </a:rPr>
              <a:t>Usability Why?</a:t>
            </a:r>
            <a:endParaRPr lang="en-GB" dirty="0">
              <a:latin typeface="Century Gothic" panose="020B0502020202020204" pitchFamily="34" charset="0"/>
            </a:endParaRPr>
          </a:p>
        </p:txBody>
      </p:sp>
      <p:sp>
        <p:nvSpPr>
          <p:cNvPr id="3" name="Content Placeholder 2"/>
          <p:cNvSpPr>
            <a:spLocks noGrp="1"/>
          </p:cNvSpPr>
          <p:nvPr>
            <p:ph idx="1"/>
          </p:nvPr>
        </p:nvSpPr>
        <p:spPr/>
        <p:txBody>
          <a:bodyPr>
            <a:normAutofit/>
          </a:bodyPr>
          <a:lstStyle/>
          <a:p>
            <a:pPr algn="just"/>
            <a:r>
              <a:rPr lang="en-GB" sz="1400" b="1" dirty="0">
                <a:latin typeface="Century Gothic" panose="020B0502020202020204" pitchFamily="34" charset="0"/>
              </a:rPr>
              <a:t>Track progress between releases. </a:t>
            </a:r>
            <a:r>
              <a:rPr lang="en-GB" sz="1400" dirty="0">
                <a:latin typeface="Century Gothic" panose="020B0502020202020204" pitchFamily="34" charset="0"/>
              </a:rPr>
              <a:t>You cannot fine-tune your methodology unless you know how well you're doing</a:t>
            </a:r>
            <a:r>
              <a:rPr lang="en-GB" sz="1400" dirty="0" smtClean="0">
                <a:latin typeface="Century Gothic" panose="020B0502020202020204" pitchFamily="34" charset="0"/>
              </a:rPr>
              <a:t>.</a:t>
            </a:r>
          </a:p>
          <a:p>
            <a:pPr algn="just"/>
            <a:endParaRPr lang="en-GB" sz="1400" dirty="0">
              <a:latin typeface="Century Gothic" panose="020B0502020202020204" pitchFamily="34" charset="0"/>
            </a:endParaRPr>
          </a:p>
          <a:p>
            <a:pPr algn="just"/>
            <a:r>
              <a:rPr lang="en-GB" sz="1400" b="1" dirty="0">
                <a:latin typeface="Century Gothic" panose="020B0502020202020204" pitchFamily="34" charset="0"/>
              </a:rPr>
              <a:t>Assess your competitive position. </a:t>
            </a:r>
            <a:r>
              <a:rPr lang="en-GB" sz="1400" dirty="0">
                <a:latin typeface="Century Gothic" panose="020B0502020202020204" pitchFamily="34" charset="0"/>
              </a:rPr>
              <a:t>Are you better or worse than other companies? </a:t>
            </a:r>
            <a:r>
              <a:rPr lang="en-GB" sz="1400" i="1" dirty="0">
                <a:latin typeface="Century Gothic" panose="020B0502020202020204" pitchFamily="34" charset="0"/>
              </a:rPr>
              <a:t>Where </a:t>
            </a:r>
            <a:r>
              <a:rPr lang="en-GB" sz="1400" dirty="0">
                <a:latin typeface="Century Gothic" panose="020B0502020202020204" pitchFamily="34" charset="0"/>
              </a:rPr>
              <a:t>are you better or worse</a:t>
            </a:r>
            <a:r>
              <a:rPr lang="en-GB" sz="1400" dirty="0" smtClean="0">
                <a:latin typeface="Century Gothic" panose="020B0502020202020204" pitchFamily="34" charset="0"/>
              </a:rPr>
              <a:t>?</a:t>
            </a:r>
          </a:p>
          <a:p>
            <a:pPr algn="just"/>
            <a:endParaRPr lang="en-GB" sz="1400" dirty="0">
              <a:latin typeface="Century Gothic" panose="020B0502020202020204" pitchFamily="34" charset="0"/>
            </a:endParaRPr>
          </a:p>
          <a:p>
            <a:pPr algn="just"/>
            <a:r>
              <a:rPr lang="en-GB" sz="1400" b="1" dirty="0">
                <a:latin typeface="Century Gothic" panose="020B0502020202020204" pitchFamily="34" charset="0"/>
              </a:rPr>
              <a:t>Make a Stop/Go decision before launch. </a:t>
            </a:r>
            <a:r>
              <a:rPr lang="en-GB" sz="1400" dirty="0">
                <a:latin typeface="Century Gothic" panose="020B0502020202020204" pitchFamily="34" charset="0"/>
              </a:rPr>
              <a:t>Is the design good enough to release to an unsuspecting world</a:t>
            </a:r>
            <a:r>
              <a:rPr lang="en-GB" sz="1400" dirty="0" smtClean="0">
                <a:latin typeface="Century Gothic" panose="020B0502020202020204" pitchFamily="34" charset="0"/>
              </a:rPr>
              <a:t>?</a:t>
            </a:r>
          </a:p>
          <a:p>
            <a:pPr algn="just"/>
            <a:endParaRPr lang="en-GB" sz="1400" dirty="0">
              <a:latin typeface="Century Gothic" panose="020B0502020202020204" pitchFamily="34" charset="0"/>
            </a:endParaRPr>
          </a:p>
          <a:p>
            <a:pPr algn="just"/>
            <a:r>
              <a:rPr lang="en-GB" sz="1400" b="1" dirty="0">
                <a:latin typeface="Century Gothic" panose="020B0502020202020204" pitchFamily="34" charset="0"/>
              </a:rPr>
              <a:t>Create bonus plans for design managers and higher-level executives. </a:t>
            </a:r>
            <a:r>
              <a:rPr lang="en-GB" sz="1400" dirty="0">
                <a:latin typeface="Century Gothic" panose="020B0502020202020204" pitchFamily="34" charset="0"/>
              </a:rPr>
              <a:t>For example, you can determine bonus amounts for development project leaders based on how many customer-support calls or emails their products generated during the year.</a:t>
            </a:r>
          </a:p>
          <a:p>
            <a:endParaRPr lang="en-GB" dirty="0">
              <a:latin typeface="Century Gothic" panose="020B0502020202020204" pitchFamily="34" charset="0"/>
            </a:endParaRPr>
          </a:p>
        </p:txBody>
      </p:sp>
      <p:sp>
        <p:nvSpPr>
          <p:cNvPr id="6" name="Rectangle 5"/>
          <p:cNvSpPr/>
          <p:nvPr/>
        </p:nvSpPr>
        <p:spPr>
          <a:xfrm>
            <a:off x="1485900" y="4954590"/>
            <a:ext cx="6172200" cy="1200329"/>
          </a:xfrm>
          <a:prstGeom prst="rect">
            <a:avLst/>
          </a:prstGeom>
        </p:spPr>
        <p:txBody>
          <a:bodyPr wrap="square">
            <a:spAutoFit/>
          </a:bodyPr>
          <a:lstStyle/>
          <a:p>
            <a:r>
              <a:rPr lang="en-GB" b="1" dirty="0">
                <a:solidFill>
                  <a:schemeClr val="accent2"/>
                </a:solidFill>
              </a:rPr>
              <a:t>Usability</a:t>
            </a:r>
            <a:r>
              <a:rPr lang="en-GB" dirty="0">
                <a:solidFill>
                  <a:schemeClr val="accent2"/>
                </a:solidFill>
              </a:rPr>
              <a:t> is the measure of the quality of a user's experience when interacting with a product or system - whether a web site, software application, mobile technology, or any user-operated device.</a:t>
            </a:r>
          </a:p>
        </p:txBody>
      </p:sp>
    </p:spTree>
    <p:extLst>
      <p:ext uri="{BB962C8B-B14F-4D97-AF65-F5344CB8AC3E}">
        <p14:creationId xmlns:p14="http://schemas.microsoft.com/office/powerpoint/2010/main" val="3055606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7400" y="76200"/>
            <a:ext cx="5610189" cy="6781800"/>
          </a:xfrm>
          <a:prstGeom prst="rect">
            <a:avLst/>
          </a:prstGeom>
        </p:spPr>
      </p:pic>
    </p:spTree>
    <p:extLst>
      <p:ext uri="{BB962C8B-B14F-4D97-AF65-F5344CB8AC3E}">
        <p14:creationId xmlns:p14="http://schemas.microsoft.com/office/powerpoint/2010/main" val="1522541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297" y="1447800"/>
            <a:ext cx="3704303" cy="4694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743200" y="914400"/>
            <a:ext cx="2514600" cy="369332"/>
          </a:xfrm>
          <a:prstGeom prst="rect">
            <a:avLst/>
          </a:prstGeom>
          <a:noFill/>
        </p:spPr>
        <p:txBody>
          <a:bodyPr wrap="square" rtlCol="0">
            <a:spAutoFit/>
          </a:bodyPr>
          <a:lstStyle/>
          <a:p>
            <a:pPr algn="just"/>
            <a:r>
              <a:rPr lang="en-GB" dirty="0" smtClean="0">
                <a:latin typeface="Corbel" pitchFamily="34" charset="0"/>
              </a:rPr>
              <a:t>What is it with the Fork? </a:t>
            </a:r>
            <a:endParaRPr lang="en-GB" dirty="0">
              <a:latin typeface="Corbel" pitchFamily="34" charset="0"/>
            </a:endParaRPr>
          </a:p>
        </p:txBody>
      </p:sp>
    </p:spTree>
    <p:extLst>
      <p:ext uri="{BB962C8B-B14F-4D97-AF65-F5344CB8AC3E}">
        <p14:creationId xmlns:p14="http://schemas.microsoft.com/office/powerpoint/2010/main" val="4229295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6200" y="0"/>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2286000" y="1524000"/>
            <a:ext cx="4645913" cy="4330700"/>
          </a:xfrm>
          <a:prstGeom prst="rect">
            <a:avLst/>
          </a:prstGeom>
        </p:spPr>
      </p:pic>
    </p:spTree>
    <p:extLst>
      <p:ext uri="{BB962C8B-B14F-4D97-AF65-F5344CB8AC3E}">
        <p14:creationId xmlns:p14="http://schemas.microsoft.com/office/powerpoint/2010/main" val="2753111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76200"/>
            <a:ext cx="6553200" cy="6473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6031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762000"/>
            <a:ext cx="7067550" cy="923330"/>
          </a:xfrm>
          <a:prstGeom prst="rect">
            <a:avLst/>
          </a:prstGeom>
          <a:noFill/>
        </p:spPr>
        <p:txBody>
          <a:bodyPr wrap="square" rtlCol="0">
            <a:spAutoFit/>
          </a:bodyPr>
          <a:lstStyle/>
          <a:p>
            <a:pPr algn="ctr"/>
            <a:r>
              <a:rPr lang="en-GB" dirty="0" smtClean="0">
                <a:latin typeface="Century Gothic" panose="020B0502020202020204" pitchFamily="34" charset="0"/>
              </a:rPr>
              <a:t>Final Year Project: </a:t>
            </a:r>
          </a:p>
          <a:p>
            <a:pPr algn="ctr"/>
            <a:r>
              <a:rPr lang="en-GB" dirty="0">
                <a:latin typeface="Century Gothic" panose="020B0502020202020204" pitchFamily="34" charset="0"/>
              </a:rPr>
              <a:t>H</a:t>
            </a:r>
            <a:r>
              <a:rPr lang="en-GB" dirty="0" smtClean="0">
                <a:latin typeface="Century Gothic" panose="020B0502020202020204" pitchFamily="34" charset="0"/>
              </a:rPr>
              <a:t>ow usability could fit within your theoretical framework </a:t>
            </a:r>
          </a:p>
          <a:p>
            <a:endParaRPr lang="en-GB" dirty="0"/>
          </a:p>
        </p:txBody>
      </p:sp>
      <p:pic>
        <p:nvPicPr>
          <p:cNvPr id="5" name="Picture 4"/>
          <p:cNvPicPr>
            <a:picLocks noChangeAspect="1" noChangeArrowheads="1"/>
          </p:cNvPicPr>
          <p:nvPr/>
        </p:nvPicPr>
        <p:blipFill>
          <a:blip r:embed="rId2" cstate="print"/>
          <a:srcRect/>
          <a:stretch>
            <a:fillRect/>
          </a:stretch>
        </p:blipFill>
        <p:spPr bwMode="auto">
          <a:xfrm>
            <a:off x="1955563" y="1685330"/>
            <a:ext cx="5747223" cy="3738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9913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38100" dist="38100" dir="2700000" algn="tl">
                    <a:srgbClr val="000000">
                      <a:alpha val="43137"/>
                    </a:srgbClr>
                  </a:outerShdw>
                </a:effectLst>
                <a:latin typeface="Bookman Old Style" panose="02050604050505020204" pitchFamily="18" charset="0"/>
              </a:rPr>
              <a:t>Why and how to test </a:t>
            </a:r>
            <a:endParaRPr lang="en-GB" dirty="0">
              <a:effectLst>
                <a:outerShdw blurRad="38100" dist="38100" dir="2700000" algn="tl">
                  <a:srgbClr val="000000">
                    <a:alpha val="43137"/>
                  </a:srgbClr>
                </a:outerShdw>
              </a:effectLst>
              <a:latin typeface="Bookman Old Style" panose="02050604050505020204" pitchFamily="18" charset="0"/>
            </a:endParaRPr>
          </a:p>
        </p:txBody>
      </p:sp>
      <p:pic>
        <p:nvPicPr>
          <p:cNvPr id="4" name="Picture 3"/>
          <p:cNvPicPr>
            <a:picLocks noChangeAspect="1"/>
          </p:cNvPicPr>
          <p:nvPr/>
        </p:nvPicPr>
        <p:blipFill>
          <a:blip r:embed="rId2"/>
          <a:stretch>
            <a:fillRect/>
          </a:stretch>
        </p:blipFill>
        <p:spPr>
          <a:xfrm>
            <a:off x="2819400" y="1905000"/>
            <a:ext cx="3505200" cy="4483925"/>
          </a:xfrm>
          <a:prstGeom prst="rect">
            <a:avLst/>
          </a:prstGeom>
        </p:spPr>
      </p:pic>
    </p:spTree>
    <p:extLst>
      <p:ext uri="{BB962C8B-B14F-4D97-AF65-F5344CB8AC3E}">
        <p14:creationId xmlns:p14="http://schemas.microsoft.com/office/powerpoint/2010/main" val="2196508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latin typeface="Broadway" panose="04040905080B02020502" pitchFamily="82" charset="0"/>
                <a:ea typeface="+mn-ea"/>
                <a:cs typeface="+mn-cs"/>
              </a:rPr>
              <a:t>Why?</a:t>
            </a:r>
            <a:r>
              <a:rPr lang="en-GB" dirty="0" smtClean="0"/>
              <a:t> </a:t>
            </a:r>
            <a:endParaRPr lang="en-GB" dirty="0"/>
          </a:p>
        </p:txBody>
      </p:sp>
      <p:sp>
        <p:nvSpPr>
          <p:cNvPr id="3" name="Content Placeholder 2"/>
          <p:cNvSpPr>
            <a:spLocks noGrp="1"/>
          </p:cNvSpPr>
          <p:nvPr>
            <p:ph idx="1"/>
          </p:nvPr>
        </p:nvSpPr>
        <p:spPr>
          <a:xfrm>
            <a:off x="457200" y="1600200"/>
            <a:ext cx="5867400" cy="4525963"/>
          </a:xfrm>
        </p:spPr>
        <p:txBody>
          <a:bodyPr>
            <a:normAutofit fontScale="92500"/>
          </a:bodyPr>
          <a:lstStyle/>
          <a:p>
            <a:pPr algn="just"/>
            <a:r>
              <a:rPr lang="en-GB" dirty="0" smtClean="0">
                <a:latin typeface="Century Gothic" panose="020B0502020202020204" pitchFamily="34" charset="0"/>
              </a:rPr>
              <a:t>Some projects are inherently HCI based, and as pat of your </a:t>
            </a:r>
            <a:r>
              <a:rPr lang="en-GB" b="1" dirty="0">
                <a:solidFill>
                  <a:srgbClr val="FF0000"/>
                </a:solidFill>
                <a:latin typeface="Century Gothic" panose="020B0502020202020204" pitchFamily="34" charset="0"/>
              </a:rPr>
              <a:t>S</a:t>
            </a:r>
            <a:r>
              <a:rPr lang="en-GB" dirty="0" smtClean="0">
                <a:latin typeface="Century Gothic" panose="020B0502020202020204" pitchFamily="34" charset="0"/>
              </a:rPr>
              <a:t>oftware </a:t>
            </a:r>
            <a:r>
              <a:rPr lang="en-GB" b="1" dirty="0" smtClean="0">
                <a:solidFill>
                  <a:srgbClr val="FF0000"/>
                </a:solidFill>
                <a:latin typeface="Century Gothic" panose="020B0502020202020204" pitchFamily="34" charset="0"/>
              </a:rPr>
              <a:t>D</a:t>
            </a:r>
            <a:r>
              <a:rPr lang="en-GB" dirty="0" smtClean="0">
                <a:latin typeface="Century Gothic" panose="020B0502020202020204" pitchFamily="34" charset="0"/>
              </a:rPr>
              <a:t>evelopment </a:t>
            </a:r>
            <a:r>
              <a:rPr lang="en-GB" b="1" dirty="0" smtClean="0">
                <a:solidFill>
                  <a:srgbClr val="FF0000"/>
                </a:solidFill>
                <a:latin typeface="Century Gothic" panose="020B0502020202020204" pitchFamily="34" charset="0"/>
              </a:rPr>
              <a:t>L</a:t>
            </a:r>
            <a:r>
              <a:rPr lang="en-GB" dirty="0" smtClean="0">
                <a:latin typeface="Century Gothic" panose="020B0502020202020204" pitchFamily="34" charset="0"/>
              </a:rPr>
              <a:t>ife </a:t>
            </a:r>
            <a:r>
              <a:rPr lang="en-GB" b="1" dirty="0" smtClean="0">
                <a:solidFill>
                  <a:srgbClr val="FF0000"/>
                </a:solidFill>
                <a:latin typeface="Century Gothic" panose="020B0502020202020204" pitchFamily="34" charset="0"/>
              </a:rPr>
              <a:t>C</a:t>
            </a:r>
            <a:r>
              <a:rPr lang="en-GB" dirty="0" smtClean="0">
                <a:latin typeface="Century Gothic" panose="020B0502020202020204" pitchFamily="34" charset="0"/>
              </a:rPr>
              <a:t>ycle, you have to test your digital artefacts. </a:t>
            </a:r>
          </a:p>
          <a:p>
            <a:pPr algn="just"/>
            <a:endParaRPr lang="en-GB" dirty="0" smtClean="0">
              <a:latin typeface="Century Gothic" panose="020B0502020202020204" pitchFamily="34" charset="0"/>
            </a:endParaRPr>
          </a:p>
          <a:p>
            <a:pPr algn="just"/>
            <a:r>
              <a:rPr lang="en-GB" dirty="0" smtClean="0">
                <a:latin typeface="Century Gothic" panose="020B0502020202020204" pitchFamily="34" charset="0"/>
              </a:rPr>
              <a:t>Other projects would benefit from UX and Usability testing.</a:t>
            </a:r>
            <a:endParaRPr lang="en-GB" dirty="0">
              <a:latin typeface="Century Gothic" panose="020B0502020202020204" pitchFamily="34"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590800"/>
            <a:ext cx="19240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780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12737"/>
            <a:ext cx="8229600" cy="1143000"/>
          </a:xfrm>
        </p:spPr>
        <p:txBody>
          <a:bodyPr/>
          <a:lstStyle/>
          <a:p>
            <a:r>
              <a:rPr lang="en-GB" dirty="0" smtClean="0">
                <a:latin typeface="Century Gothic" panose="020B0502020202020204" pitchFamily="34" charset="0"/>
              </a:rPr>
              <a:t>How ?</a:t>
            </a:r>
            <a:endParaRPr lang="en-GB" dirty="0">
              <a:latin typeface="Century Gothic" panose="020B0502020202020204" pitchFamily="34" charset="0"/>
            </a:endParaRPr>
          </a:p>
        </p:txBody>
      </p:sp>
      <p:sp>
        <p:nvSpPr>
          <p:cNvPr id="3" name="Content Placeholder 2"/>
          <p:cNvSpPr>
            <a:spLocks noGrp="1"/>
          </p:cNvSpPr>
          <p:nvPr>
            <p:ph idx="1"/>
          </p:nvPr>
        </p:nvSpPr>
        <p:spPr>
          <a:xfrm>
            <a:off x="1600200" y="1905000"/>
            <a:ext cx="8229600" cy="4525963"/>
          </a:xfrm>
        </p:spPr>
        <p:txBody>
          <a:bodyPr/>
          <a:lstStyle/>
          <a:p>
            <a:pPr marL="0" indent="0">
              <a:buNone/>
            </a:pPr>
            <a:r>
              <a:rPr lang="en-GB" dirty="0" smtClean="0">
                <a:latin typeface="Broadway" panose="04040905080B02020502" pitchFamily="82" charset="0"/>
              </a:rPr>
              <a:t>   Inductive </a:t>
            </a:r>
            <a:r>
              <a:rPr lang="en-GB" dirty="0" smtClean="0">
                <a:solidFill>
                  <a:srgbClr val="FF0000"/>
                </a:solidFill>
                <a:latin typeface="Broadway" panose="04040905080B02020502" pitchFamily="82" charset="0"/>
              </a:rPr>
              <a:t>VS</a:t>
            </a:r>
            <a:r>
              <a:rPr lang="en-GB" dirty="0" smtClean="0">
                <a:latin typeface="Broadway" panose="04040905080B02020502" pitchFamily="82" charset="0"/>
              </a:rPr>
              <a:t> Deductive </a:t>
            </a:r>
            <a:endParaRPr lang="en-GB" dirty="0">
              <a:latin typeface="Broadway" panose="04040905080B02020502" pitchFamily="82" charset="0"/>
            </a:endParaRPr>
          </a:p>
        </p:txBody>
      </p:sp>
      <p:pic>
        <p:nvPicPr>
          <p:cNvPr id="4" name="Picture 3"/>
          <p:cNvPicPr>
            <a:picLocks noChangeAspect="1"/>
          </p:cNvPicPr>
          <p:nvPr/>
        </p:nvPicPr>
        <p:blipFill>
          <a:blip r:embed="rId2"/>
          <a:stretch>
            <a:fillRect/>
          </a:stretch>
        </p:blipFill>
        <p:spPr>
          <a:xfrm>
            <a:off x="2359462" y="3200400"/>
            <a:ext cx="4120275" cy="2286000"/>
          </a:xfrm>
          <a:prstGeom prst="rect">
            <a:avLst/>
          </a:prstGeom>
        </p:spPr>
      </p:pic>
    </p:spTree>
    <p:extLst>
      <p:ext uri="{BB962C8B-B14F-4D97-AF65-F5344CB8AC3E}">
        <p14:creationId xmlns:p14="http://schemas.microsoft.com/office/powerpoint/2010/main" val="1066957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9658" y="-137476"/>
            <a:ext cx="8229600" cy="1143000"/>
          </a:xfrm>
        </p:spPr>
        <p:txBody>
          <a:bodyPr>
            <a:normAutofit/>
          </a:bodyPr>
          <a:lstStyle/>
          <a:p>
            <a:r>
              <a:rPr lang="en-GB" sz="4800" dirty="0" smtClean="0">
                <a:latin typeface="Broadway" panose="04040905080B02020502" pitchFamily="82" charset="0"/>
              </a:rPr>
              <a:t>Inductive</a:t>
            </a:r>
            <a:endParaRPr lang="en-GB" sz="2000" dirty="0">
              <a:latin typeface="Broadway" panose="04040905080B02020502" pitchFamily="82" charset="0"/>
            </a:endParaRPr>
          </a:p>
        </p:txBody>
      </p:sp>
      <p:pic>
        <p:nvPicPr>
          <p:cNvPr id="3" name="Picture 2"/>
          <p:cNvPicPr>
            <a:picLocks noChangeAspect="1"/>
          </p:cNvPicPr>
          <p:nvPr/>
        </p:nvPicPr>
        <p:blipFill>
          <a:blip r:embed="rId2"/>
          <a:stretch>
            <a:fillRect/>
          </a:stretch>
        </p:blipFill>
        <p:spPr>
          <a:xfrm>
            <a:off x="304800" y="755702"/>
            <a:ext cx="2136349" cy="1600200"/>
          </a:xfrm>
          <a:prstGeom prst="rect">
            <a:avLst/>
          </a:prstGeom>
        </p:spPr>
      </p:pic>
      <p:sp>
        <p:nvSpPr>
          <p:cNvPr id="5" name="Title 1"/>
          <p:cNvSpPr txBox="1">
            <a:spLocks/>
          </p:cNvSpPr>
          <p:nvPr/>
        </p:nvSpPr>
        <p:spPr>
          <a:xfrm>
            <a:off x="2417199" y="1005524"/>
            <a:ext cx="35052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smtClean="0"/>
              <a:t>Something in mind</a:t>
            </a:r>
          </a:p>
          <a:p>
            <a:r>
              <a:rPr lang="en-GB" sz="2000" dirty="0" smtClean="0"/>
              <a:t>(</a:t>
            </a:r>
            <a:r>
              <a:rPr lang="en-GB" sz="1200" dirty="0" smtClean="0">
                <a:solidFill>
                  <a:srgbClr val="FF0000"/>
                </a:solidFill>
              </a:rPr>
              <a:t>We don’t care subjective or objective/ Yours or others, we only care about that it is in your mind and you think is problematic </a:t>
            </a:r>
            <a:r>
              <a:rPr lang="en-GB" sz="2000" dirty="0" smtClean="0"/>
              <a:t>) </a:t>
            </a:r>
            <a:endParaRPr lang="en-GB" sz="2000" dirty="0"/>
          </a:p>
        </p:txBody>
      </p:sp>
      <p:pic>
        <p:nvPicPr>
          <p:cNvPr id="8" name="Picture 7"/>
          <p:cNvPicPr>
            <a:picLocks noChangeAspect="1"/>
          </p:cNvPicPr>
          <p:nvPr/>
        </p:nvPicPr>
        <p:blipFill>
          <a:blip r:embed="rId3"/>
          <a:stretch>
            <a:fillRect/>
          </a:stretch>
        </p:blipFill>
        <p:spPr>
          <a:xfrm>
            <a:off x="1447800" y="2617341"/>
            <a:ext cx="1697019" cy="996202"/>
          </a:xfrm>
          <a:prstGeom prst="rect">
            <a:avLst/>
          </a:prstGeom>
        </p:spPr>
      </p:pic>
      <p:sp>
        <p:nvSpPr>
          <p:cNvPr id="9" name="Title 1"/>
          <p:cNvSpPr txBox="1">
            <a:spLocks/>
          </p:cNvSpPr>
          <p:nvPr/>
        </p:nvSpPr>
        <p:spPr>
          <a:xfrm>
            <a:off x="2971800" y="2494066"/>
            <a:ext cx="35052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smtClean="0"/>
              <a:t>Formulate </a:t>
            </a:r>
          </a:p>
          <a:p>
            <a:r>
              <a:rPr lang="en-GB" sz="2000" dirty="0" smtClean="0"/>
              <a:t>(</a:t>
            </a:r>
            <a:r>
              <a:rPr lang="en-GB" sz="1200" dirty="0" smtClean="0">
                <a:solidFill>
                  <a:srgbClr val="FF0000"/>
                </a:solidFill>
              </a:rPr>
              <a:t>Hypotheses – Assumptions</a:t>
            </a:r>
            <a:r>
              <a:rPr lang="en-GB" sz="2000" dirty="0" smtClean="0"/>
              <a:t>)</a:t>
            </a:r>
          </a:p>
          <a:p>
            <a:r>
              <a:rPr lang="en-GB" sz="2000" dirty="0" smtClean="0"/>
              <a:t>Cause and effect  </a:t>
            </a:r>
          </a:p>
          <a:p>
            <a:r>
              <a:rPr lang="en-GB" sz="1200" dirty="0"/>
              <a:t>philosophical concept of causality</a:t>
            </a:r>
            <a:r>
              <a:rPr lang="en-GB" sz="1400" dirty="0" smtClean="0"/>
              <a:t> </a:t>
            </a:r>
            <a:endParaRPr lang="en-GB" sz="1400" dirty="0"/>
          </a:p>
        </p:txBody>
      </p:sp>
      <p:pic>
        <p:nvPicPr>
          <p:cNvPr id="10" name="Picture 9"/>
          <p:cNvPicPr>
            <a:picLocks noChangeAspect="1"/>
          </p:cNvPicPr>
          <p:nvPr/>
        </p:nvPicPr>
        <p:blipFill>
          <a:blip r:embed="rId4"/>
          <a:stretch>
            <a:fillRect/>
          </a:stretch>
        </p:blipFill>
        <p:spPr>
          <a:xfrm>
            <a:off x="2711748" y="3885640"/>
            <a:ext cx="2032246" cy="1306444"/>
          </a:xfrm>
          <a:prstGeom prst="rect">
            <a:avLst/>
          </a:prstGeom>
        </p:spPr>
      </p:pic>
      <p:sp>
        <p:nvSpPr>
          <p:cNvPr id="11" name="Title 1"/>
          <p:cNvSpPr txBox="1">
            <a:spLocks/>
          </p:cNvSpPr>
          <p:nvPr/>
        </p:nvSpPr>
        <p:spPr>
          <a:xfrm>
            <a:off x="4343400" y="3927621"/>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smtClean="0"/>
              <a:t>Observe / Test </a:t>
            </a:r>
            <a:endParaRPr lang="en-GB" sz="1400" dirty="0"/>
          </a:p>
        </p:txBody>
      </p:sp>
      <p:pic>
        <p:nvPicPr>
          <p:cNvPr id="12" name="Picture 11"/>
          <p:cNvPicPr>
            <a:picLocks noChangeAspect="1"/>
          </p:cNvPicPr>
          <p:nvPr/>
        </p:nvPicPr>
        <p:blipFill>
          <a:blip r:embed="rId5"/>
          <a:stretch>
            <a:fillRect/>
          </a:stretch>
        </p:blipFill>
        <p:spPr>
          <a:xfrm>
            <a:off x="3429000" y="5398014"/>
            <a:ext cx="3048000" cy="1257300"/>
          </a:xfrm>
          <a:prstGeom prst="rect">
            <a:avLst/>
          </a:prstGeom>
        </p:spPr>
      </p:pic>
      <p:sp>
        <p:nvSpPr>
          <p:cNvPr id="14" name="Title 1"/>
          <p:cNvSpPr txBox="1">
            <a:spLocks/>
          </p:cNvSpPr>
          <p:nvPr/>
        </p:nvSpPr>
        <p:spPr>
          <a:xfrm>
            <a:off x="5651858" y="5398014"/>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smtClean="0"/>
              <a:t>Confirmation </a:t>
            </a:r>
            <a:endParaRPr lang="en-GB" sz="1400" dirty="0"/>
          </a:p>
        </p:txBody>
      </p:sp>
      <p:cxnSp>
        <p:nvCxnSpPr>
          <p:cNvPr id="13" name="Straight Arrow Connector 12"/>
          <p:cNvCxnSpPr/>
          <p:nvPr/>
        </p:nvCxnSpPr>
        <p:spPr>
          <a:xfrm>
            <a:off x="180334" y="2209800"/>
            <a:ext cx="3248666" cy="444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34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755702"/>
            <a:ext cx="2136349" cy="1600200"/>
          </a:xfrm>
          <a:prstGeom prst="rect">
            <a:avLst/>
          </a:prstGeom>
        </p:spPr>
      </p:pic>
      <p:sp>
        <p:nvSpPr>
          <p:cNvPr id="5" name="Title 1"/>
          <p:cNvSpPr txBox="1">
            <a:spLocks/>
          </p:cNvSpPr>
          <p:nvPr/>
        </p:nvSpPr>
        <p:spPr>
          <a:xfrm>
            <a:off x="2417199" y="1005524"/>
            <a:ext cx="35052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smtClean="0"/>
              <a:t>Something in mind</a:t>
            </a:r>
          </a:p>
          <a:p>
            <a:r>
              <a:rPr lang="en-GB" sz="2000" dirty="0" smtClean="0"/>
              <a:t>(</a:t>
            </a:r>
            <a:r>
              <a:rPr lang="en-GB" sz="1200" dirty="0" smtClean="0">
                <a:solidFill>
                  <a:srgbClr val="FF0000"/>
                </a:solidFill>
              </a:rPr>
              <a:t>We don’t care subjective or objective/ Yours or others, we only care about that it is in your mind and you think it is problematic </a:t>
            </a:r>
            <a:r>
              <a:rPr lang="en-GB" sz="2000" dirty="0" smtClean="0"/>
              <a:t>) </a:t>
            </a:r>
            <a:endParaRPr lang="en-GB" sz="2000" dirty="0"/>
          </a:p>
        </p:txBody>
      </p:sp>
      <p:pic>
        <p:nvPicPr>
          <p:cNvPr id="8" name="Picture 7"/>
          <p:cNvPicPr>
            <a:picLocks noChangeAspect="1"/>
          </p:cNvPicPr>
          <p:nvPr/>
        </p:nvPicPr>
        <p:blipFill>
          <a:blip r:embed="rId3"/>
          <a:stretch>
            <a:fillRect/>
          </a:stretch>
        </p:blipFill>
        <p:spPr>
          <a:xfrm>
            <a:off x="1592639" y="2567465"/>
            <a:ext cx="1697019" cy="996202"/>
          </a:xfrm>
          <a:prstGeom prst="rect">
            <a:avLst/>
          </a:prstGeom>
        </p:spPr>
      </p:pic>
      <p:sp>
        <p:nvSpPr>
          <p:cNvPr id="9" name="Title 1"/>
          <p:cNvSpPr txBox="1">
            <a:spLocks/>
          </p:cNvSpPr>
          <p:nvPr/>
        </p:nvSpPr>
        <p:spPr>
          <a:xfrm>
            <a:off x="2971800" y="2494066"/>
            <a:ext cx="35052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smtClean="0"/>
              <a:t>Formulate </a:t>
            </a:r>
          </a:p>
          <a:p>
            <a:r>
              <a:rPr lang="en-GB" sz="2000" dirty="0" smtClean="0"/>
              <a:t>(</a:t>
            </a:r>
            <a:r>
              <a:rPr lang="en-GB" sz="1200" dirty="0" smtClean="0">
                <a:solidFill>
                  <a:srgbClr val="FF0000"/>
                </a:solidFill>
              </a:rPr>
              <a:t>Hypotheses – Assumptions</a:t>
            </a:r>
            <a:r>
              <a:rPr lang="en-GB" sz="2000" dirty="0" smtClean="0"/>
              <a:t>)</a:t>
            </a:r>
          </a:p>
          <a:p>
            <a:r>
              <a:rPr lang="en-GB" sz="2000" dirty="0" smtClean="0"/>
              <a:t>Cause and effect  </a:t>
            </a:r>
          </a:p>
          <a:p>
            <a:r>
              <a:rPr lang="en-GB" sz="1200" dirty="0"/>
              <a:t>philosophical concept of causality</a:t>
            </a:r>
            <a:r>
              <a:rPr lang="en-GB" sz="1400" dirty="0" smtClean="0"/>
              <a:t> </a:t>
            </a:r>
            <a:endParaRPr lang="en-GB" sz="1400" dirty="0"/>
          </a:p>
        </p:txBody>
      </p:sp>
      <p:pic>
        <p:nvPicPr>
          <p:cNvPr id="10" name="Picture 9"/>
          <p:cNvPicPr>
            <a:picLocks noChangeAspect="1"/>
          </p:cNvPicPr>
          <p:nvPr/>
        </p:nvPicPr>
        <p:blipFill>
          <a:blip r:embed="rId4"/>
          <a:stretch>
            <a:fillRect/>
          </a:stretch>
        </p:blipFill>
        <p:spPr>
          <a:xfrm>
            <a:off x="2711748" y="3885640"/>
            <a:ext cx="2032246" cy="1306444"/>
          </a:xfrm>
          <a:prstGeom prst="rect">
            <a:avLst/>
          </a:prstGeom>
        </p:spPr>
      </p:pic>
      <p:sp>
        <p:nvSpPr>
          <p:cNvPr id="11" name="Title 1"/>
          <p:cNvSpPr txBox="1">
            <a:spLocks/>
          </p:cNvSpPr>
          <p:nvPr/>
        </p:nvSpPr>
        <p:spPr>
          <a:xfrm>
            <a:off x="4343400" y="3946040"/>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smtClean="0"/>
              <a:t>Observe / Test </a:t>
            </a:r>
            <a:endParaRPr lang="en-GB" sz="1400" dirty="0"/>
          </a:p>
        </p:txBody>
      </p:sp>
      <p:pic>
        <p:nvPicPr>
          <p:cNvPr id="12" name="Picture 11"/>
          <p:cNvPicPr>
            <a:picLocks noChangeAspect="1"/>
          </p:cNvPicPr>
          <p:nvPr/>
        </p:nvPicPr>
        <p:blipFill>
          <a:blip r:embed="rId5"/>
          <a:stretch>
            <a:fillRect/>
          </a:stretch>
        </p:blipFill>
        <p:spPr>
          <a:xfrm>
            <a:off x="3429000" y="5398014"/>
            <a:ext cx="3048000" cy="1257300"/>
          </a:xfrm>
          <a:prstGeom prst="rect">
            <a:avLst/>
          </a:prstGeom>
        </p:spPr>
      </p:pic>
      <p:sp>
        <p:nvSpPr>
          <p:cNvPr id="14" name="Title 1"/>
          <p:cNvSpPr txBox="1">
            <a:spLocks/>
          </p:cNvSpPr>
          <p:nvPr/>
        </p:nvSpPr>
        <p:spPr>
          <a:xfrm>
            <a:off x="5922399" y="5398014"/>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smtClean="0"/>
              <a:t>Confirmation </a:t>
            </a:r>
            <a:endParaRPr lang="en-GB" sz="1400" dirty="0"/>
          </a:p>
        </p:txBody>
      </p:sp>
      <p:cxnSp>
        <p:nvCxnSpPr>
          <p:cNvPr id="16" name="Straight Connector 15"/>
          <p:cNvCxnSpPr/>
          <p:nvPr/>
        </p:nvCxnSpPr>
        <p:spPr>
          <a:xfrm flipV="1">
            <a:off x="7772400" y="1005524"/>
            <a:ext cx="0" cy="4709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828800" y="1005524"/>
            <a:ext cx="594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3289658" y="-137476"/>
            <a:ext cx="8229600" cy="1143000"/>
          </a:xfrm>
        </p:spPr>
        <p:txBody>
          <a:bodyPr>
            <a:normAutofit/>
          </a:bodyPr>
          <a:lstStyle/>
          <a:p>
            <a:r>
              <a:rPr lang="en-GB" sz="4800" dirty="0" smtClean="0">
                <a:latin typeface="Broadway" panose="04040905080B02020502" pitchFamily="82" charset="0"/>
              </a:rPr>
              <a:t>Inductive</a:t>
            </a:r>
            <a:endParaRPr lang="en-GB" sz="2000" dirty="0">
              <a:latin typeface="Broadway" panose="04040905080B02020502" pitchFamily="82" charset="0"/>
            </a:endParaRPr>
          </a:p>
        </p:txBody>
      </p:sp>
      <p:cxnSp>
        <p:nvCxnSpPr>
          <p:cNvPr id="13" name="Straight Arrow Connector 12"/>
          <p:cNvCxnSpPr/>
          <p:nvPr/>
        </p:nvCxnSpPr>
        <p:spPr>
          <a:xfrm>
            <a:off x="180334" y="2209800"/>
            <a:ext cx="3248666" cy="444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071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666" y="83856"/>
            <a:ext cx="8229600" cy="1143000"/>
          </a:xfrm>
        </p:spPr>
        <p:txBody>
          <a:bodyPr>
            <a:normAutofit/>
          </a:bodyPr>
          <a:lstStyle/>
          <a:p>
            <a:r>
              <a:rPr lang="en-GB" sz="4800" dirty="0">
                <a:latin typeface="Broadway" panose="04040905080B02020502" pitchFamily="82" charset="0"/>
              </a:rPr>
              <a:t>Deductive</a:t>
            </a:r>
          </a:p>
        </p:txBody>
      </p:sp>
      <p:pic>
        <p:nvPicPr>
          <p:cNvPr id="3" name="Picture 2"/>
          <p:cNvPicPr>
            <a:picLocks noChangeAspect="1"/>
          </p:cNvPicPr>
          <p:nvPr/>
        </p:nvPicPr>
        <p:blipFill>
          <a:blip r:embed="rId2"/>
          <a:stretch>
            <a:fillRect/>
          </a:stretch>
        </p:blipFill>
        <p:spPr>
          <a:xfrm>
            <a:off x="5023920" y="5601336"/>
            <a:ext cx="1469348" cy="1100593"/>
          </a:xfrm>
          <a:prstGeom prst="rect">
            <a:avLst/>
          </a:prstGeom>
        </p:spPr>
      </p:pic>
      <p:sp>
        <p:nvSpPr>
          <p:cNvPr id="5" name="Title 1"/>
          <p:cNvSpPr txBox="1">
            <a:spLocks/>
          </p:cNvSpPr>
          <p:nvPr/>
        </p:nvSpPr>
        <p:spPr>
          <a:xfrm>
            <a:off x="5889996" y="5582014"/>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smtClean="0"/>
              <a:t>Something in mind</a:t>
            </a:r>
          </a:p>
        </p:txBody>
      </p:sp>
      <p:pic>
        <p:nvPicPr>
          <p:cNvPr id="8" name="Picture 7"/>
          <p:cNvPicPr>
            <a:picLocks noChangeAspect="1"/>
          </p:cNvPicPr>
          <p:nvPr/>
        </p:nvPicPr>
        <p:blipFill>
          <a:blip r:embed="rId3"/>
          <a:stretch>
            <a:fillRect/>
          </a:stretch>
        </p:blipFill>
        <p:spPr>
          <a:xfrm>
            <a:off x="2699069" y="3338790"/>
            <a:ext cx="1697019" cy="996202"/>
          </a:xfrm>
          <a:prstGeom prst="rect">
            <a:avLst/>
          </a:prstGeom>
        </p:spPr>
      </p:pic>
      <p:sp>
        <p:nvSpPr>
          <p:cNvPr id="9" name="Title 1"/>
          <p:cNvSpPr txBox="1">
            <a:spLocks/>
          </p:cNvSpPr>
          <p:nvPr/>
        </p:nvSpPr>
        <p:spPr>
          <a:xfrm>
            <a:off x="3822077" y="3028968"/>
            <a:ext cx="35052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Century Gothic" panose="020B0502020202020204" pitchFamily="34" charset="0"/>
              </a:rPr>
              <a:t>Formulate </a:t>
            </a:r>
            <a:endParaRPr lang="en-GB" sz="2200" dirty="0" smtClean="0">
              <a:latin typeface="Century Gothic" panose="020B0502020202020204" pitchFamily="34" charset="0"/>
            </a:endParaRPr>
          </a:p>
          <a:p>
            <a:r>
              <a:rPr lang="en-GB" sz="2000" dirty="0" smtClean="0"/>
              <a:t>(</a:t>
            </a:r>
            <a:r>
              <a:rPr lang="en-GB" sz="1200" dirty="0" smtClean="0">
                <a:solidFill>
                  <a:srgbClr val="FF0000"/>
                </a:solidFill>
              </a:rPr>
              <a:t>Hypotheses – Assumption</a:t>
            </a:r>
            <a:r>
              <a:rPr lang="en-GB" sz="2000" dirty="0" smtClean="0"/>
              <a:t>)</a:t>
            </a:r>
          </a:p>
          <a:p>
            <a:r>
              <a:rPr lang="en-GB" sz="2000" dirty="0" smtClean="0"/>
              <a:t>Cause and effect  </a:t>
            </a:r>
          </a:p>
          <a:p>
            <a:r>
              <a:rPr lang="en-GB" sz="1200" dirty="0"/>
              <a:t>philosophical concept of causality</a:t>
            </a:r>
            <a:r>
              <a:rPr lang="en-GB" sz="1400" dirty="0" smtClean="0"/>
              <a:t> </a:t>
            </a:r>
            <a:endParaRPr lang="en-GB" sz="1400" dirty="0"/>
          </a:p>
        </p:txBody>
      </p:sp>
      <p:pic>
        <p:nvPicPr>
          <p:cNvPr id="10" name="Picture 9"/>
          <p:cNvPicPr>
            <a:picLocks noChangeAspect="1"/>
          </p:cNvPicPr>
          <p:nvPr/>
        </p:nvPicPr>
        <p:blipFill>
          <a:blip r:embed="rId4"/>
          <a:stretch>
            <a:fillRect/>
          </a:stretch>
        </p:blipFill>
        <p:spPr>
          <a:xfrm>
            <a:off x="228600" y="333822"/>
            <a:ext cx="1905123" cy="1224722"/>
          </a:xfrm>
          <a:prstGeom prst="rect">
            <a:avLst/>
          </a:prstGeom>
        </p:spPr>
      </p:pic>
      <p:sp>
        <p:nvSpPr>
          <p:cNvPr id="11" name="Title 1"/>
          <p:cNvSpPr txBox="1">
            <a:spLocks/>
          </p:cNvSpPr>
          <p:nvPr/>
        </p:nvSpPr>
        <p:spPr>
          <a:xfrm>
            <a:off x="1496066" y="330329"/>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00" dirty="0">
                <a:latin typeface="Century Gothic" panose="020B0502020202020204" pitchFamily="34" charset="0"/>
              </a:rPr>
              <a:t>Observe</a:t>
            </a:r>
          </a:p>
        </p:txBody>
      </p:sp>
      <p:pic>
        <p:nvPicPr>
          <p:cNvPr id="12" name="Picture 11"/>
          <p:cNvPicPr>
            <a:picLocks noChangeAspect="1"/>
          </p:cNvPicPr>
          <p:nvPr/>
        </p:nvPicPr>
        <p:blipFill>
          <a:blip r:embed="rId5"/>
          <a:stretch>
            <a:fillRect/>
          </a:stretch>
        </p:blipFill>
        <p:spPr>
          <a:xfrm>
            <a:off x="3867345" y="4541756"/>
            <a:ext cx="2020592" cy="833494"/>
          </a:xfrm>
          <a:prstGeom prst="rect">
            <a:avLst/>
          </a:prstGeom>
        </p:spPr>
      </p:pic>
      <p:sp>
        <p:nvSpPr>
          <p:cNvPr id="14" name="Title 1"/>
          <p:cNvSpPr txBox="1">
            <a:spLocks/>
          </p:cNvSpPr>
          <p:nvPr/>
        </p:nvSpPr>
        <p:spPr>
          <a:xfrm>
            <a:off x="5334000" y="4305491"/>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900" dirty="0" smtClean="0">
                <a:latin typeface="Century Gothic" panose="020B0502020202020204" pitchFamily="34" charset="0"/>
              </a:rPr>
              <a:t>Confirmation </a:t>
            </a:r>
            <a:endParaRPr lang="en-GB" sz="1400" dirty="0">
              <a:latin typeface="Century Gothic" panose="020B0502020202020204" pitchFamily="34" charset="0"/>
            </a:endParaRPr>
          </a:p>
        </p:txBody>
      </p:sp>
      <p:pic>
        <p:nvPicPr>
          <p:cNvPr id="4" name="Picture 3"/>
          <p:cNvPicPr>
            <a:picLocks noChangeAspect="1"/>
          </p:cNvPicPr>
          <p:nvPr/>
        </p:nvPicPr>
        <p:blipFill>
          <a:blip r:embed="rId6"/>
          <a:stretch>
            <a:fillRect/>
          </a:stretch>
        </p:blipFill>
        <p:spPr>
          <a:xfrm>
            <a:off x="1676400" y="1687040"/>
            <a:ext cx="2045339" cy="1421853"/>
          </a:xfrm>
          <a:prstGeom prst="rect">
            <a:avLst/>
          </a:prstGeom>
        </p:spPr>
      </p:pic>
      <p:sp>
        <p:nvSpPr>
          <p:cNvPr id="15" name="Title 1"/>
          <p:cNvSpPr txBox="1">
            <a:spLocks/>
          </p:cNvSpPr>
          <p:nvPr/>
        </p:nvSpPr>
        <p:spPr>
          <a:xfrm>
            <a:off x="2943866" y="1782586"/>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100" dirty="0" smtClean="0">
                <a:latin typeface="Century Gothic" panose="020B0502020202020204" pitchFamily="34" charset="0"/>
              </a:rPr>
              <a:t>Pattern </a:t>
            </a:r>
            <a:endParaRPr lang="en-GB" sz="1200" dirty="0">
              <a:latin typeface="Century Gothic" panose="020B0502020202020204" pitchFamily="34" charset="0"/>
            </a:endParaRPr>
          </a:p>
        </p:txBody>
      </p:sp>
      <p:cxnSp>
        <p:nvCxnSpPr>
          <p:cNvPr id="7" name="Straight Arrow Connector 6"/>
          <p:cNvCxnSpPr/>
          <p:nvPr/>
        </p:nvCxnSpPr>
        <p:spPr>
          <a:xfrm>
            <a:off x="228600" y="1558544"/>
            <a:ext cx="4772666" cy="5035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080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0" y="609600"/>
            <a:ext cx="6324600" cy="646331"/>
          </a:xfrm>
          <a:prstGeom prst="rect">
            <a:avLst/>
          </a:prstGeom>
          <a:noFill/>
        </p:spPr>
        <p:txBody>
          <a:bodyPr wrap="square" rtlCol="0">
            <a:spAutoFit/>
          </a:bodyPr>
          <a:lstStyle/>
          <a:p>
            <a:pPr algn="ctr"/>
            <a:r>
              <a:rPr lang="en-GB" dirty="0" smtClean="0">
                <a:effectLst>
                  <a:outerShdw blurRad="38100" dist="38100" dir="2700000" algn="tl">
                    <a:srgbClr val="000000">
                      <a:alpha val="43137"/>
                    </a:srgbClr>
                  </a:outerShdw>
                </a:effectLst>
                <a:latin typeface="Century Gothic" panose="020B0502020202020204" pitchFamily="34" charset="0"/>
              </a:rPr>
              <a:t>How Inductive/Deductive thing fits into Usability testing and my final year project?</a:t>
            </a:r>
            <a:endParaRPr lang="en-GB" dirty="0">
              <a:effectLst>
                <a:outerShdw blurRad="38100" dist="38100" dir="2700000" algn="tl">
                  <a:srgbClr val="000000">
                    <a:alpha val="43137"/>
                  </a:srgbClr>
                </a:outerShdw>
              </a:effectLst>
              <a:latin typeface="Century Gothic" panose="020B0502020202020204" pitchFamily="34" charset="0"/>
            </a:endParaRPr>
          </a:p>
        </p:txBody>
      </p:sp>
      <p:sp>
        <p:nvSpPr>
          <p:cNvPr id="5" name="TextBox 4"/>
          <p:cNvSpPr txBox="1"/>
          <p:nvPr/>
        </p:nvSpPr>
        <p:spPr>
          <a:xfrm>
            <a:off x="1066800" y="2133600"/>
            <a:ext cx="2895600" cy="3139321"/>
          </a:xfrm>
          <a:prstGeom prst="rect">
            <a:avLst/>
          </a:prstGeom>
          <a:noFill/>
        </p:spPr>
        <p:txBody>
          <a:bodyPr wrap="square" rtlCol="0">
            <a:spAutoFit/>
          </a:bodyPr>
          <a:lstStyle/>
          <a:p>
            <a:r>
              <a:rPr lang="en-GB" dirty="0" smtClean="0">
                <a:latin typeface="Century Gothic" panose="020B0502020202020204" pitchFamily="34" charset="0"/>
              </a:rPr>
              <a:t>Project Objectives</a:t>
            </a:r>
          </a:p>
          <a:p>
            <a:endParaRPr lang="en-GB" dirty="0">
              <a:latin typeface="Century Gothic" panose="020B0502020202020204" pitchFamily="34" charset="0"/>
            </a:endParaRPr>
          </a:p>
          <a:p>
            <a:r>
              <a:rPr lang="en-GB" dirty="0" smtClean="0">
                <a:latin typeface="Century Gothic" panose="020B0502020202020204" pitchFamily="34" charset="0"/>
              </a:rPr>
              <a:t>Project Evaluation</a:t>
            </a:r>
          </a:p>
          <a:p>
            <a:endParaRPr lang="en-GB" dirty="0">
              <a:latin typeface="Century Gothic" panose="020B0502020202020204" pitchFamily="34" charset="0"/>
            </a:endParaRPr>
          </a:p>
          <a:p>
            <a:r>
              <a:rPr lang="en-GB" dirty="0" smtClean="0">
                <a:latin typeface="Century Gothic" panose="020B0502020202020204" pitchFamily="34" charset="0"/>
              </a:rPr>
              <a:t>Test Metrics </a:t>
            </a:r>
          </a:p>
          <a:p>
            <a:endParaRPr lang="en-GB" dirty="0">
              <a:latin typeface="Century Gothic" panose="020B0502020202020204" pitchFamily="34" charset="0"/>
            </a:endParaRPr>
          </a:p>
          <a:p>
            <a:r>
              <a:rPr lang="en-GB" dirty="0" smtClean="0">
                <a:latin typeface="Century Gothic" panose="020B0502020202020204" pitchFamily="34" charset="0"/>
              </a:rPr>
              <a:t>Test </a:t>
            </a:r>
          </a:p>
          <a:p>
            <a:endParaRPr lang="en-GB" dirty="0">
              <a:latin typeface="Century Gothic" panose="020B0502020202020204" pitchFamily="34" charset="0"/>
            </a:endParaRPr>
          </a:p>
          <a:p>
            <a:r>
              <a:rPr lang="en-GB" dirty="0" smtClean="0">
                <a:latin typeface="Century Gothic" panose="020B0502020202020204" pitchFamily="34" charset="0"/>
              </a:rPr>
              <a:t>Confirm </a:t>
            </a:r>
          </a:p>
          <a:p>
            <a:r>
              <a:rPr lang="en-GB" dirty="0" smtClean="0"/>
              <a:t> </a:t>
            </a:r>
          </a:p>
          <a:p>
            <a:endParaRPr lang="en-GB" dirty="0"/>
          </a:p>
        </p:txBody>
      </p:sp>
      <p:sp>
        <p:nvSpPr>
          <p:cNvPr id="6" name="TextBox 5"/>
          <p:cNvSpPr txBox="1"/>
          <p:nvPr/>
        </p:nvSpPr>
        <p:spPr>
          <a:xfrm>
            <a:off x="5105400" y="2135659"/>
            <a:ext cx="2819400" cy="3139321"/>
          </a:xfrm>
          <a:prstGeom prst="rect">
            <a:avLst/>
          </a:prstGeom>
          <a:noFill/>
        </p:spPr>
        <p:txBody>
          <a:bodyPr wrap="square" rtlCol="0">
            <a:spAutoFit/>
          </a:bodyPr>
          <a:lstStyle/>
          <a:p>
            <a:r>
              <a:rPr lang="en-GB" dirty="0">
                <a:latin typeface="Century Gothic" panose="020B0502020202020204" pitchFamily="34" charset="0"/>
              </a:rPr>
              <a:t>Test </a:t>
            </a:r>
          </a:p>
          <a:p>
            <a:endParaRPr lang="en-GB" dirty="0">
              <a:latin typeface="Century Gothic" panose="020B0502020202020204" pitchFamily="34" charset="0"/>
            </a:endParaRPr>
          </a:p>
          <a:p>
            <a:r>
              <a:rPr lang="en-GB" dirty="0">
                <a:latin typeface="Century Gothic" panose="020B0502020202020204" pitchFamily="34" charset="0"/>
              </a:rPr>
              <a:t>Test Metrics </a:t>
            </a:r>
          </a:p>
          <a:p>
            <a:endParaRPr lang="en-GB" dirty="0">
              <a:latin typeface="Century Gothic" panose="020B0502020202020204" pitchFamily="34" charset="0"/>
            </a:endParaRPr>
          </a:p>
          <a:p>
            <a:r>
              <a:rPr lang="en-GB" dirty="0">
                <a:latin typeface="Century Gothic" panose="020B0502020202020204" pitchFamily="34" charset="0"/>
              </a:rPr>
              <a:t>Project Evaluation </a:t>
            </a:r>
          </a:p>
          <a:p>
            <a:endParaRPr lang="en-GB" dirty="0">
              <a:latin typeface="Century Gothic" panose="020B0502020202020204" pitchFamily="34" charset="0"/>
            </a:endParaRPr>
          </a:p>
          <a:p>
            <a:r>
              <a:rPr lang="en-GB" dirty="0">
                <a:latin typeface="Century Gothic" panose="020B0502020202020204" pitchFamily="34" charset="0"/>
              </a:rPr>
              <a:t>Project Objectives</a:t>
            </a:r>
          </a:p>
          <a:p>
            <a:endParaRPr lang="en-GB" dirty="0">
              <a:latin typeface="Century Gothic" panose="020B0502020202020204" pitchFamily="34" charset="0"/>
            </a:endParaRPr>
          </a:p>
          <a:p>
            <a:r>
              <a:rPr lang="en-GB" dirty="0">
                <a:latin typeface="Century Gothic" panose="020B0502020202020204" pitchFamily="34" charset="0"/>
              </a:rPr>
              <a:t>Confirm </a:t>
            </a:r>
          </a:p>
          <a:p>
            <a:r>
              <a:rPr lang="en-GB" dirty="0" smtClean="0"/>
              <a:t> </a:t>
            </a:r>
          </a:p>
          <a:p>
            <a:endParaRPr lang="en-GB" dirty="0"/>
          </a:p>
        </p:txBody>
      </p:sp>
      <p:sp>
        <p:nvSpPr>
          <p:cNvPr id="7" name="Rectangle 6"/>
          <p:cNvSpPr/>
          <p:nvPr/>
        </p:nvSpPr>
        <p:spPr>
          <a:xfrm>
            <a:off x="1066800" y="1521427"/>
            <a:ext cx="5453737" cy="369332"/>
          </a:xfrm>
          <a:prstGeom prst="rect">
            <a:avLst/>
          </a:prstGeom>
        </p:spPr>
        <p:txBody>
          <a:bodyPr wrap="none">
            <a:spAutoFit/>
          </a:bodyPr>
          <a:lstStyle/>
          <a:p>
            <a:r>
              <a:rPr lang="en-GB" b="1" dirty="0" smtClean="0">
                <a:effectLst>
                  <a:outerShdw blurRad="38100" dist="38100" dir="2700000" algn="tl">
                    <a:srgbClr val="000000">
                      <a:alpha val="43137"/>
                    </a:srgbClr>
                  </a:outerShdw>
                </a:effectLst>
                <a:latin typeface="Century Gothic" panose="020B0502020202020204" pitchFamily="34" charset="0"/>
              </a:rPr>
              <a:t>Inductive                                             Deductive </a:t>
            </a:r>
            <a:endParaRPr lang="en-GB" b="1" dirty="0">
              <a:effectLst>
                <a:outerShdw blurRad="38100" dist="38100" dir="2700000" algn="tl">
                  <a:srgbClr val="000000">
                    <a:alpha val="43137"/>
                  </a:srgbClr>
                </a:outerShdw>
              </a:effectLst>
              <a:latin typeface="Century Gothic" panose="020B0502020202020204" pitchFamily="34" charset="0"/>
            </a:endParaRPr>
          </a:p>
        </p:txBody>
      </p:sp>
      <p:cxnSp>
        <p:nvCxnSpPr>
          <p:cNvPr id="9" name="Straight Arrow Connector 8"/>
          <p:cNvCxnSpPr/>
          <p:nvPr/>
        </p:nvCxnSpPr>
        <p:spPr>
          <a:xfrm>
            <a:off x="914400" y="1521427"/>
            <a:ext cx="0" cy="3431573"/>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953000" y="1521426"/>
            <a:ext cx="0" cy="3431573"/>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14400" y="1521426"/>
            <a:ext cx="1676400" cy="369333"/>
          </a:xfrm>
          <a:prstGeom prst="rect">
            <a:avLst/>
          </a:prstGeom>
          <a:solidFill>
            <a:schemeClr val="accent4">
              <a:alpha val="33000"/>
            </a:schemeClr>
          </a:solidFill>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Rectangle 11"/>
          <p:cNvSpPr/>
          <p:nvPr/>
        </p:nvSpPr>
        <p:spPr>
          <a:xfrm>
            <a:off x="4953000" y="1521425"/>
            <a:ext cx="1676400" cy="369333"/>
          </a:xfrm>
          <a:prstGeom prst="rect">
            <a:avLst/>
          </a:prstGeom>
          <a:solidFill>
            <a:schemeClr val="accent4">
              <a:alpha val="33000"/>
            </a:schemeClr>
          </a:solidFill>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682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066800"/>
            <a:ext cx="3704303" cy="4694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390900" y="380999"/>
            <a:ext cx="2514600" cy="584775"/>
          </a:xfrm>
          <a:prstGeom prst="rect">
            <a:avLst/>
          </a:prstGeom>
          <a:noFill/>
        </p:spPr>
        <p:txBody>
          <a:bodyPr wrap="square" rtlCol="0">
            <a:spAutoFit/>
          </a:bodyPr>
          <a:lstStyle/>
          <a:p>
            <a:pPr algn="just"/>
            <a:r>
              <a:rPr lang="en-GB" sz="3200" dirty="0" smtClean="0">
                <a:latin typeface="Chaparral Pro" pitchFamily="18" charset="0"/>
              </a:rPr>
              <a:t>Usability  </a:t>
            </a:r>
            <a:endParaRPr lang="en-GB" dirty="0">
              <a:latin typeface="Chaparral Pro" pitchFamily="18" charset="0"/>
            </a:endParaRPr>
          </a:p>
        </p:txBody>
      </p:sp>
      <p:cxnSp>
        <p:nvCxnSpPr>
          <p:cNvPr id="7" name="Straight Connector 6"/>
          <p:cNvCxnSpPr/>
          <p:nvPr/>
        </p:nvCxnSpPr>
        <p:spPr>
          <a:xfrm>
            <a:off x="2286000" y="1524000"/>
            <a:ext cx="2209800" cy="4114800"/>
          </a:xfrm>
          <a:prstGeom prst="line">
            <a:avLst/>
          </a:prstGeom>
          <a:ln>
            <a:solidFill>
              <a:schemeClr val="tx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295400" y="2057400"/>
            <a:ext cx="1295400" cy="609600"/>
          </a:xfrm>
          <a:prstGeom prst="straightConnector1">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3395" y="2690336"/>
            <a:ext cx="891206" cy="369332"/>
          </a:xfrm>
          <a:prstGeom prst="rect">
            <a:avLst/>
          </a:prstGeom>
        </p:spPr>
        <p:txBody>
          <a:bodyPr wrap="none">
            <a:spAutoFit/>
          </a:bodyPr>
          <a:lstStyle/>
          <a:p>
            <a:pPr algn="just"/>
            <a:r>
              <a:rPr lang="en-GB" dirty="0">
                <a:latin typeface="Chaparral Pro" pitchFamily="18" charset="0"/>
              </a:rPr>
              <a:t>Cutlery</a:t>
            </a:r>
          </a:p>
        </p:txBody>
      </p:sp>
      <p:cxnSp>
        <p:nvCxnSpPr>
          <p:cNvPr id="13" name="Straight Connector 12"/>
          <p:cNvCxnSpPr/>
          <p:nvPr/>
        </p:nvCxnSpPr>
        <p:spPr>
          <a:xfrm>
            <a:off x="4572000" y="2941260"/>
            <a:ext cx="914400" cy="1676400"/>
          </a:xfrm>
          <a:prstGeom prst="line">
            <a:avLst/>
          </a:prstGeom>
          <a:ln>
            <a:solidFill>
              <a:schemeClr val="tx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838700" y="2819400"/>
            <a:ext cx="1295400" cy="609600"/>
          </a:xfrm>
          <a:prstGeom prst="straightConnector1">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43625" y="2686228"/>
            <a:ext cx="1090748" cy="369332"/>
          </a:xfrm>
          <a:prstGeom prst="rect">
            <a:avLst/>
          </a:prstGeom>
        </p:spPr>
        <p:txBody>
          <a:bodyPr wrap="none">
            <a:spAutoFit/>
          </a:bodyPr>
          <a:lstStyle/>
          <a:p>
            <a:r>
              <a:rPr lang="en-GB" dirty="0">
                <a:latin typeface="Chaparral Pro" pitchFamily="18" charset="0"/>
              </a:rPr>
              <a:t>Function </a:t>
            </a:r>
            <a:endParaRPr lang="en-GB" dirty="0"/>
          </a:p>
        </p:txBody>
      </p:sp>
      <p:cxnSp>
        <p:nvCxnSpPr>
          <p:cNvPr id="18" name="Straight Connector 17"/>
          <p:cNvCxnSpPr/>
          <p:nvPr/>
        </p:nvCxnSpPr>
        <p:spPr>
          <a:xfrm flipH="1">
            <a:off x="4724400" y="5356830"/>
            <a:ext cx="1143000" cy="563940"/>
          </a:xfrm>
          <a:prstGeom prst="line">
            <a:avLst/>
          </a:prstGeom>
          <a:ln>
            <a:solidFill>
              <a:schemeClr val="tx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5355499" y="5619938"/>
            <a:ext cx="1473926" cy="281970"/>
          </a:xfrm>
          <a:prstGeom prst="straightConnector1">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829425" y="5717242"/>
            <a:ext cx="889346" cy="369332"/>
          </a:xfrm>
          <a:prstGeom prst="rect">
            <a:avLst/>
          </a:prstGeom>
        </p:spPr>
        <p:txBody>
          <a:bodyPr wrap="none">
            <a:spAutoFit/>
          </a:bodyPr>
          <a:lstStyle/>
          <a:p>
            <a:r>
              <a:rPr lang="en-GB" dirty="0">
                <a:latin typeface="Chaparral Pro" pitchFamily="18" charset="0"/>
              </a:rPr>
              <a:t>Design </a:t>
            </a:r>
            <a:endParaRPr lang="en-GB" dirty="0"/>
          </a:p>
        </p:txBody>
      </p:sp>
    </p:spTree>
    <p:extLst>
      <p:ext uri="{BB962C8B-B14F-4D97-AF65-F5344CB8AC3E}">
        <p14:creationId xmlns:p14="http://schemas.microsoft.com/office/powerpoint/2010/main" val="16874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229600" cy="1143000"/>
          </a:xfrm>
        </p:spPr>
        <p:txBody>
          <a:bodyPr/>
          <a:lstStyle/>
          <a:p>
            <a:r>
              <a:rPr lang="en-GB" dirty="0" smtClean="0">
                <a:latin typeface="Broadway" panose="04040905080B02020502" pitchFamily="82" charset="0"/>
              </a:rPr>
              <a:t>Test Design </a:t>
            </a:r>
            <a:endParaRPr lang="en-GB" dirty="0">
              <a:latin typeface="Broadway" panose="04040905080B02020502" pitchFamily="82" charset="0"/>
            </a:endParaRPr>
          </a:p>
        </p:txBody>
      </p:sp>
      <p:pic>
        <p:nvPicPr>
          <p:cNvPr id="5" name="Picture 4"/>
          <p:cNvPicPr>
            <a:picLocks noChangeAspect="1"/>
          </p:cNvPicPr>
          <p:nvPr/>
        </p:nvPicPr>
        <p:blipFill>
          <a:blip r:embed="rId2"/>
          <a:stretch>
            <a:fillRect/>
          </a:stretch>
        </p:blipFill>
        <p:spPr>
          <a:xfrm>
            <a:off x="533400" y="1632287"/>
            <a:ext cx="2955426" cy="3438525"/>
          </a:xfrm>
          <a:prstGeom prst="rect">
            <a:avLst/>
          </a:prstGeom>
        </p:spPr>
      </p:pic>
      <p:sp>
        <p:nvSpPr>
          <p:cNvPr id="6" name="TextBox 5"/>
          <p:cNvSpPr txBox="1"/>
          <p:nvPr/>
        </p:nvSpPr>
        <p:spPr>
          <a:xfrm>
            <a:off x="4343400" y="1905000"/>
            <a:ext cx="4191000" cy="2893100"/>
          </a:xfrm>
          <a:prstGeom prst="rect">
            <a:avLst/>
          </a:prstGeom>
          <a:noFill/>
        </p:spPr>
        <p:txBody>
          <a:bodyPr wrap="square" rtlCol="0">
            <a:spAutoFit/>
          </a:bodyPr>
          <a:lstStyle/>
          <a:p>
            <a:r>
              <a:rPr lang="en-GB" dirty="0" smtClean="0">
                <a:latin typeface="Century Gothic" panose="020B0502020202020204" pitchFamily="34" charset="0"/>
              </a:rPr>
              <a:t>1- Define you test design metrics? </a:t>
            </a:r>
          </a:p>
          <a:p>
            <a:r>
              <a:rPr lang="en-GB" sz="1400" dirty="0" smtClean="0">
                <a:solidFill>
                  <a:srgbClr val="FF0000"/>
                </a:solidFill>
                <a:latin typeface="Century Gothic" panose="020B0502020202020204" pitchFamily="34" charset="0"/>
              </a:rPr>
              <a:t>What do you want to test?</a:t>
            </a:r>
          </a:p>
          <a:p>
            <a:endParaRPr lang="en-GB" sz="1400" dirty="0">
              <a:solidFill>
                <a:srgbClr val="FF0000"/>
              </a:solidFill>
              <a:latin typeface="Century Gothic" panose="020B0502020202020204" pitchFamily="34" charset="0"/>
            </a:endParaRPr>
          </a:p>
          <a:p>
            <a:endParaRPr lang="en-GB" sz="1400" dirty="0" smtClean="0">
              <a:solidFill>
                <a:srgbClr val="FF0000"/>
              </a:solidFill>
              <a:latin typeface="Century Gothic" panose="020B0502020202020204" pitchFamily="34" charset="0"/>
            </a:endParaRPr>
          </a:p>
          <a:p>
            <a:r>
              <a:rPr lang="en-GB" dirty="0" smtClean="0">
                <a:latin typeface="Century Gothic" panose="020B0502020202020204" pitchFamily="34" charset="0"/>
              </a:rPr>
              <a:t>2- Define your Success Rate in the context of Usability?</a:t>
            </a:r>
          </a:p>
          <a:p>
            <a:endParaRPr lang="en-GB" dirty="0">
              <a:latin typeface="Century Gothic" panose="020B0502020202020204" pitchFamily="34" charset="0"/>
            </a:endParaRPr>
          </a:p>
          <a:p>
            <a:r>
              <a:rPr lang="en-GB" dirty="0" smtClean="0">
                <a:latin typeface="Century Gothic" panose="020B0502020202020204" pitchFamily="34" charset="0"/>
              </a:rPr>
              <a:t>3- Construct Test Tasks?</a:t>
            </a:r>
          </a:p>
          <a:p>
            <a:endParaRPr lang="en-GB" dirty="0">
              <a:latin typeface="Century Gothic" panose="020B0502020202020204" pitchFamily="34" charset="0"/>
            </a:endParaRPr>
          </a:p>
          <a:p>
            <a:r>
              <a:rPr lang="en-GB" dirty="0" smtClean="0">
                <a:latin typeface="Century Gothic" panose="020B0502020202020204" pitchFamily="34" charset="0"/>
              </a:rPr>
              <a:t>4- Define your subject base? </a:t>
            </a:r>
            <a:r>
              <a:rPr lang="en-GB" sz="1400" dirty="0">
                <a:solidFill>
                  <a:srgbClr val="FF0000"/>
                </a:solidFill>
                <a:latin typeface="Century Gothic" panose="020B0502020202020204" pitchFamily="34" charset="0"/>
              </a:rPr>
              <a:t>Demographic characteristics of your Users </a:t>
            </a:r>
          </a:p>
        </p:txBody>
      </p:sp>
    </p:spTree>
    <p:extLst>
      <p:ext uri="{BB962C8B-B14F-4D97-AF65-F5344CB8AC3E}">
        <p14:creationId xmlns:p14="http://schemas.microsoft.com/office/powerpoint/2010/main" val="18425062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143000"/>
          </a:xfrm>
        </p:spPr>
        <p:txBody>
          <a:bodyPr/>
          <a:lstStyle/>
          <a:p>
            <a:r>
              <a:rPr lang="en-GB" dirty="0" smtClean="0">
                <a:latin typeface="Century Gothic" panose="020B0502020202020204" pitchFamily="34" charset="0"/>
              </a:rPr>
              <a:t>Test Design Metrics </a:t>
            </a:r>
            <a:endParaRPr lang="en-GB" dirty="0">
              <a:latin typeface="Century Gothic" panose="020B0502020202020204" pitchFamily="34" charset="0"/>
            </a:endParaRPr>
          </a:p>
        </p:txBody>
      </p:sp>
      <p:sp>
        <p:nvSpPr>
          <p:cNvPr id="3" name="Content Placeholder 2"/>
          <p:cNvSpPr>
            <a:spLocks noGrp="1"/>
          </p:cNvSpPr>
          <p:nvPr>
            <p:ph idx="1"/>
          </p:nvPr>
        </p:nvSpPr>
        <p:spPr>
          <a:xfrm>
            <a:off x="4267200" y="1752600"/>
            <a:ext cx="4038600" cy="4525963"/>
          </a:xfrm>
        </p:spPr>
        <p:txBody>
          <a:bodyPr>
            <a:noAutofit/>
          </a:bodyPr>
          <a:lstStyle/>
          <a:p>
            <a:pPr marL="228600" lvl="0" indent="-228600" algn="just">
              <a:buFont typeface="+mj-lt"/>
              <a:buAutoNum type="arabicPeriod"/>
            </a:pPr>
            <a:r>
              <a:rPr lang="en-US" sz="1200" b="1" i="1" dirty="0">
                <a:latin typeface="Century Gothic" panose="020B0502020202020204" pitchFamily="34" charset="0"/>
              </a:rPr>
              <a:t>Layout:  </a:t>
            </a:r>
            <a:r>
              <a:rPr lang="en-US" sz="1200" i="1" dirty="0">
                <a:latin typeface="Century Gothic" panose="020B0502020202020204" pitchFamily="34" charset="0"/>
              </a:rPr>
              <a:t>Inability to detect something users need to find; Aesthetic problems; Unnecessary Information</a:t>
            </a:r>
            <a:r>
              <a:rPr lang="en-US" sz="1200" i="1" dirty="0" smtClean="0">
                <a:latin typeface="Century Gothic" panose="020B0502020202020204" pitchFamily="34" charset="0"/>
              </a:rPr>
              <a:t>.</a:t>
            </a:r>
          </a:p>
          <a:p>
            <a:pPr marL="228600" indent="-228600" algn="just">
              <a:buFont typeface="+mj-lt"/>
              <a:buAutoNum type="arabicPeriod"/>
            </a:pPr>
            <a:endParaRPr lang="en-GB" sz="1200" dirty="0">
              <a:latin typeface="Century Gothic" panose="020B0502020202020204" pitchFamily="34" charset="0"/>
            </a:endParaRPr>
          </a:p>
          <a:p>
            <a:pPr marL="228600" lvl="0" indent="-228600" algn="just">
              <a:buFont typeface="+mj-lt"/>
              <a:buAutoNum type="arabicPeriod"/>
            </a:pPr>
            <a:r>
              <a:rPr lang="en-US" sz="1200" b="1" i="1" dirty="0">
                <a:latin typeface="Century Gothic" panose="020B0502020202020204" pitchFamily="34" charset="0"/>
              </a:rPr>
              <a:t>Terminology: </a:t>
            </a:r>
            <a:r>
              <a:rPr lang="en-US" sz="1200" i="1" dirty="0">
                <a:latin typeface="Century Gothic" panose="020B0502020202020204" pitchFamily="34" charset="0"/>
              </a:rPr>
              <a:t>Unable to understand the terminology. </a:t>
            </a:r>
            <a:endParaRPr lang="en-US" sz="1200" i="1" dirty="0" smtClean="0">
              <a:latin typeface="Century Gothic" panose="020B0502020202020204" pitchFamily="34" charset="0"/>
            </a:endParaRPr>
          </a:p>
          <a:p>
            <a:pPr marL="228600" indent="-228600" algn="just">
              <a:buFont typeface="+mj-lt"/>
              <a:buAutoNum type="arabicPeriod"/>
            </a:pPr>
            <a:endParaRPr lang="en-GB" sz="1200" dirty="0">
              <a:latin typeface="Century Gothic" panose="020B0502020202020204" pitchFamily="34" charset="0"/>
            </a:endParaRPr>
          </a:p>
          <a:p>
            <a:pPr marL="228600" lvl="0" indent="-228600" algn="just">
              <a:buFont typeface="+mj-lt"/>
              <a:buAutoNum type="arabicPeriod"/>
            </a:pPr>
            <a:r>
              <a:rPr lang="en-US" sz="1200" b="1" i="1" dirty="0">
                <a:latin typeface="Century Gothic" panose="020B0502020202020204" pitchFamily="34" charset="0"/>
              </a:rPr>
              <a:t>Feedback: </a:t>
            </a:r>
            <a:r>
              <a:rPr lang="en-US" sz="1200" i="1" dirty="0">
                <a:latin typeface="Century Gothic" panose="020B0502020202020204" pitchFamily="34" charset="0"/>
              </a:rPr>
              <a:t>User does not receive relevant feedback or it is inconsistent with what the user expects. </a:t>
            </a:r>
            <a:endParaRPr lang="en-US" sz="1200" i="1" dirty="0" smtClean="0">
              <a:latin typeface="Century Gothic" panose="020B0502020202020204" pitchFamily="34" charset="0"/>
            </a:endParaRPr>
          </a:p>
          <a:p>
            <a:pPr marL="228600" indent="-228600" algn="just">
              <a:buFont typeface="+mj-lt"/>
              <a:buAutoNum type="arabicPeriod"/>
            </a:pPr>
            <a:endParaRPr lang="en-GB" sz="1200" dirty="0">
              <a:latin typeface="Century Gothic" panose="020B0502020202020204" pitchFamily="34" charset="0"/>
            </a:endParaRPr>
          </a:p>
          <a:p>
            <a:pPr marL="228600" lvl="0" indent="-228600" algn="just">
              <a:buFont typeface="+mj-lt"/>
              <a:buAutoNum type="arabicPeriod"/>
            </a:pPr>
            <a:r>
              <a:rPr lang="en-US" sz="1200" b="1" i="1" dirty="0">
                <a:latin typeface="Century Gothic" panose="020B0502020202020204" pitchFamily="34" charset="0"/>
              </a:rPr>
              <a:t>Comprehension:  </a:t>
            </a:r>
            <a:r>
              <a:rPr lang="en-US" sz="1200" i="1" dirty="0">
                <a:latin typeface="Century Gothic" panose="020B0502020202020204" pitchFamily="34" charset="0"/>
              </a:rPr>
              <a:t>Inability to understand the instructions given to users on the site. </a:t>
            </a:r>
            <a:endParaRPr lang="en-US" sz="1200" i="1" dirty="0" smtClean="0">
              <a:latin typeface="Century Gothic" panose="020B0502020202020204" pitchFamily="34" charset="0"/>
            </a:endParaRPr>
          </a:p>
          <a:p>
            <a:pPr marL="228600" indent="-228600" algn="just">
              <a:buFont typeface="+mj-lt"/>
              <a:buAutoNum type="arabicPeriod"/>
            </a:pPr>
            <a:endParaRPr lang="en-GB" sz="1200" dirty="0">
              <a:latin typeface="Century Gothic" panose="020B0502020202020204" pitchFamily="34" charset="0"/>
            </a:endParaRPr>
          </a:p>
          <a:p>
            <a:pPr marL="228600" lvl="0" indent="-228600" algn="just">
              <a:buFont typeface="+mj-lt"/>
              <a:buAutoNum type="arabicPeriod"/>
            </a:pPr>
            <a:r>
              <a:rPr lang="en-US" sz="1200" b="1" i="1" dirty="0">
                <a:latin typeface="Century Gothic" panose="020B0502020202020204" pitchFamily="34" charset="0"/>
              </a:rPr>
              <a:t>Data Entry: </a:t>
            </a:r>
            <a:r>
              <a:rPr lang="en-US" sz="1200" i="1" dirty="0">
                <a:latin typeface="Century Gothic" panose="020B0502020202020204" pitchFamily="34" charset="0"/>
              </a:rPr>
              <a:t>Problems with entering information. </a:t>
            </a:r>
            <a:endParaRPr lang="en-US" sz="1200" i="1" dirty="0" smtClean="0">
              <a:latin typeface="Century Gothic" panose="020B0502020202020204" pitchFamily="34" charset="0"/>
            </a:endParaRPr>
          </a:p>
          <a:p>
            <a:pPr marL="228600" lvl="0" indent="-228600" algn="just">
              <a:buFont typeface="+mj-lt"/>
              <a:buAutoNum type="arabicPeriod"/>
            </a:pPr>
            <a:endParaRPr lang="en-GB" sz="1200" dirty="0">
              <a:latin typeface="Century Gothic" panose="020B0502020202020204" pitchFamily="34" charset="0"/>
            </a:endParaRPr>
          </a:p>
          <a:p>
            <a:pPr marL="228600" indent="-228600" algn="just">
              <a:buFont typeface="+mj-lt"/>
              <a:buAutoNum type="arabicPeriod"/>
            </a:pPr>
            <a:r>
              <a:rPr lang="en-US" sz="1200" b="1" i="1" dirty="0">
                <a:latin typeface="Century Gothic" panose="020B0502020202020204" pitchFamily="34" charset="0"/>
              </a:rPr>
              <a:t>Navigation: </a:t>
            </a:r>
            <a:r>
              <a:rPr lang="en-US" sz="1200" i="1" dirty="0">
                <a:latin typeface="Century Gothic" panose="020B0502020202020204" pitchFamily="34" charset="0"/>
              </a:rPr>
              <a:t>Problems with finding users way around the test site/system/software.</a:t>
            </a:r>
            <a:r>
              <a:rPr lang="en-US" sz="1200" dirty="0">
                <a:latin typeface="Century Gothic" panose="020B0502020202020204" pitchFamily="34" charset="0"/>
              </a:rPr>
              <a:t> </a:t>
            </a:r>
            <a:endParaRPr lang="en-GB" sz="1200" dirty="0">
              <a:latin typeface="Century Gothic" panose="020B0502020202020204" pitchFamily="34" charset="0"/>
            </a:endParaRPr>
          </a:p>
        </p:txBody>
      </p:sp>
      <p:pic>
        <p:nvPicPr>
          <p:cNvPr id="4" name="Picture 3"/>
          <p:cNvPicPr>
            <a:picLocks noChangeAspect="1"/>
          </p:cNvPicPr>
          <p:nvPr/>
        </p:nvPicPr>
        <p:blipFill>
          <a:blip r:embed="rId2"/>
          <a:stretch>
            <a:fillRect/>
          </a:stretch>
        </p:blipFill>
        <p:spPr>
          <a:xfrm>
            <a:off x="328816" y="2057400"/>
            <a:ext cx="3100184" cy="2962913"/>
          </a:xfrm>
          <a:prstGeom prst="rect">
            <a:avLst/>
          </a:prstGeom>
        </p:spPr>
      </p:pic>
      <p:sp>
        <p:nvSpPr>
          <p:cNvPr id="5" name="Rectangle 4"/>
          <p:cNvSpPr/>
          <p:nvPr/>
        </p:nvSpPr>
        <p:spPr>
          <a:xfrm>
            <a:off x="0" y="0"/>
            <a:ext cx="4267200" cy="6858000"/>
          </a:xfrm>
          <a:prstGeom prst="rect">
            <a:avLst/>
          </a:prstGeom>
          <a:gradFill flip="none" rotWithShape="1">
            <a:gsLst>
              <a:gs pos="0">
                <a:schemeClr val="accent1">
                  <a:alpha val="0"/>
                  <a:lumMod val="3000"/>
                  <a:lumOff val="9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28600" y="2057400"/>
            <a:ext cx="3505200" cy="685800"/>
          </a:xfrm>
          <a:prstGeom prst="rect">
            <a:avLst/>
          </a:prstGeom>
          <a:no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3"/>
          </p:cNvCxnSpPr>
          <p:nvPr/>
        </p:nvCxnSpPr>
        <p:spPr>
          <a:xfrm>
            <a:off x="3733800" y="240030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43400" y="1600200"/>
            <a:ext cx="4191000" cy="403860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48273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43000"/>
            <a:ext cx="8229600" cy="1143000"/>
          </a:xfrm>
        </p:spPr>
        <p:txBody>
          <a:bodyPr>
            <a:noAutofit/>
          </a:bodyPr>
          <a:lstStyle/>
          <a:p>
            <a:r>
              <a:rPr lang="en-GB" sz="2000" b="1" dirty="0"/>
              <a:t>How to Measure</a:t>
            </a:r>
            <a:br>
              <a:rPr lang="en-GB" sz="2000" b="1" dirty="0"/>
            </a:br>
            <a:r>
              <a:rPr lang="en-GB" sz="2000" dirty="0">
                <a:latin typeface="Century Gothic" panose="020B0502020202020204" pitchFamily="34" charset="0"/>
              </a:rPr>
              <a:t>It is easy to specify usability metrics, but hard to collect them. Typically, usability is measured relative to users' performance on a given set of test tasks. The most basic measures are based on the </a:t>
            </a:r>
            <a:r>
              <a:rPr lang="en-GB" sz="2000" u="sng" dirty="0">
                <a:latin typeface="Century Gothic" panose="020B0502020202020204" pitchFamily="34" charset="0"/>
                <a:hlinkClick r:id="rId2" tooltip="Alertbox: Usability 101 - Fundamentals and Definition"/>
              </a:rPr>
              <a:t>definition of usability as a quality metric</a:t>
            </a:r>
            <a:r>
              <a:rPr lang="en-GB" sz="2000" dirty="0">
                <a:latin typeface="Century Gothic" panose="020B0502020202020204" pitchFamily="34" charset="0"/>
              </a:rPr>
              <a:t>:</a:t>
            </a:r>
            <a:r>
              <a:rPr lang="en-GB" sz="2000" dirty="0"/>
              <a:t/>
            </a:r>
            <a:br>
              <a:rPr lang="en-GB" sz="2000" dirty="0"/>
            </a:br>
            <a:endParaRPr lang="en-GB" sz="2000" dirty="0"/>
          </a:p>
        </p:txBody>
      </p:sp>
      <p:sp>
        <p:nvSpPr>
          <p:cNvPr id="3" name="Content Placeholder 2"/>
          <p:cNvSpPr>
            <a:spLocks noGrp="1"/>
          </p:cNvSpPr>
          <p:nvPr>
            <p:ph idx="1"/>
          </p:nvPr>
        </p:nvSpPr>
        <p:spPr>
          <a:xfrm>
            <a:off x="838200" y="2971800"/>
            <a:ext cx="7722973" cy="3356190"/>
          </a:xfrm>
        </p:spPr>
        <p:txBody>
          <a:bodyPr/>
          <a:lstStyle/>
          <a:p>
            <a:pPr marL="0" indent="0">
              <a:buNone/>
            </a:pPr>
            <a:r>
              <a:rPr lang="en-GB" u="sng" dirty="0">
                <a:latin typeface="Century Gothic" panose="020B0502020202020204" pitchFamily="34" charset="0"/>
                <a:hlinkClick r:id="rId3" tooltip="Alertbox Feb. 2001: Success Rate - The Simplest Usability Metric"/>
              </a:rPr>
              <a:t>S</a:t>
            </a:r>
            <a:r>
              <a:rPr lang="en-GB" u="sng" dirty="0" smtClean="0">
                <a:latin typeface="Century Gothic" panose="020B0502020202020204" pitchFamily="34" charset="0"/>
                <a:hlinkClick r:id="rId3" tooltip="Alertbox Feb. 2001: Success Rate - The Simplest Usability Metric"/>
              </a:rPr>
              <a:t>uccess </a:t>
            </a:r>
            <a:r>
              <a:rPr lang="en-GB" u="sng" dirty="0">
                <a:latin typeface="Century Gothic" panose="020B0502020202020204" pitchFamily="34" charset="0"/>
                <a:hlinkClick r:id="rId3" tooltip="Alertbox Feb. 2001: Success Rate - The Simplest Usability Metric"/>
              </a:rPr>
              <a:t>rate</a:t>
            </a:r>
            <a:r>
              <a:rPr lang="en-GB" dirty="0">
                <a:latin typeface="Century Gothic" panose="020B0502020202020204" pitchFamily="34" charset="0"/>
              </a:rPr>
              <a:t> </a:t>
            </a:r>
            <a:r>
              <a:rPr lang="en-GB" sz="1600" dirty="0">
                <a:latin typeface="Century Gothic" panose="020B0502020202020204" pitchFamily="34" charset="0"/>
              </a:rPr>
              <a:t>(whether users can perform the task at all</a:t>
            </a:r>
            <a:r>
              <a:rPr lang="en-GB" sz="1600" dirty="0" smtClean="0">
                <a:latin typeface="Century Gothic" panose="020B0502020202020204" pitchFamily="34" charset="0"/>
              </a:rPr>
              <a:t>)</a:t>
            </a:r>
            <a:endParaRPr lang="en-GB" sz="1600" dirty="0">
              <a:latin typeface="Century Gothic" panose="020B0502020202020204" pitchFamily="34" charset="0"/>
            </a:endParaRPr>
          </a:p>
          <a:p>
            <a:r>
              <a:rPr lang="en-GB" dirty="0">
                <a:latin typeface="Century Gothic" panose="020B0502020202020204" pitchFamily="34" charset="0"/>
              </a:rPr>
              <a:t>T</a:t>
            </a:r>
            <a:r>
              <a:rPr lang="en-GB" dirty="0" smtClean="0">
                <a:latin typeface="Century Gothic" panose="020B0502020202020204" pitchFamily="34" charset="0"/>
              </a:rPr>
              <a:t>he </a:t>
            </a:r>
            <a:r>
              <a:rPr lang="en-GB" dirty="0">
                <a:latin typeface="Century Gothic" panose="020B0502020202020204" pitchFamily="34" charset="0"/>
              </a:rPr>
              <a:t>time a task </a:t>
            </a:r>
            <a:r>
              <a:rPr lang="en-GB" dirty="0" smtClean="0">
                <a:latin typeface="Century Gothic" panose="020B0502020202020204" pitchFamily="34" charset="0"/>
              </a:rPr>
              <a:t>requires.</a:t>
            </a:r>
            <a:endParaRPr lang="en-GB" dirty="0">
              <a:latin typeface="Century Gothic" panose="020B0502020202020204" pitchFamily="34" charset="0"/>
            </a:endParaRPr>
          </a:p>
          <a:p>
            <a:r>
              <a:rPr lang="en-GB" dirty="0">
                <a:latin typeface="Century Gothic" panose="020B0502020202020204" pitchFamily="34" charset="0"/>
              </a:rPr>
              <a:t>T</a:t>
            </a:r>
            <a:r>
              <a:rPr lang="en-GB" dirty="0" smtClean="0">
                <a:latin typeface="Century Gothic" panose="020B0502020202020204" pitchFamily="34" charset="0"/>
              </a:rPr>
              <a:t>he </a:t>
            </a:r>
            <a:r>
              <a:rPr lang="en-GB" dirty="0">
                <a:latin typeface="Century Gothic" panose="020B0502020202020204" pitchFamily="34" charset="0"/>
              </a:rPr>
              <a:t>error </a:t>
            </a:r>
            <a:r>
              <a:rPr lang="en-GB" dirty="0" smtClean="0">
                <a:latin typeface="Century Gothic" panose="020B0502020202020204" pitchFamily="34" charset="0"/>
              </a:rPr>
              <a:t>rate.</a:t>
            </a:r>
          </a:p>
          <a:p>
            <a:r>
              <a:rPr lang="en-GB" dirty="0" smtClean="0">
                <a:latin typeface="Century Gothic" panose="020B0502020202020204" pitchFamily="34" charset="0"/>
              </a:rPr>
              <a:t>Users</a:t>
            </a:r>
            <a:r>
              <a:rPr lang="en-GB" dirty="0">
                <a:latin typeface="Century Gothic" panose="020B0502020202020204" pitchFamily="34" charset="0"/>
              </a:rPr>
              <a:t>' subjective satisfaction.</a:t>
            </a:r>
          </a:p>
          <a:p>
            <a:endParaRPr lang="en-GB" dirty="0"/>
          </a:p>
        </p:txBody>
      </p:sp>
    </p:spTree>
    <p:extLst>
      <p:ext uri="{BB962C8B-B14F-4D97-AF65-F5344CB8AC3E}">
        <p14:creationId xmlns:p14="http://schemas.microsoft.com/office/powerpoint/2010/main" val="31752946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22237"/>
            <a:ext cx="4038600" cy="838200"/>
          </a:xfrm>
        </p:spPr>
        <p:txBody>
          <a:bodyPr/>
          <a:lstStyle/>
          <a:p>
            <a:r>
              <a:rPr lang="en-GB" dirty="0" smtClean="0">
                <a:latin typeface="Century Gothic" panose="020B0502020202020204" pitchFamily="34" charset="0"/>
              </a:rPr>
              <a:t>Success Rate</a:t>
            </a:r>
            <a:endParaRPr lang="en-GB" dirty="0">
              <a:latin typeface="Century Gothic" panose="020B0502020202020204" pitchFamily="34" charset="0"/>
            </a:endParaRPr>
          </a:p>
        </p:txBody>
      </p:sp>
      <p:sp>
        <p:nvSpPr>
          <p:cNvPr id="3" name="Content Placeholder 2"/>
          <p:cNvSpPr>
            <a:spLocks noGrp="1"/>
          </p:cNvSpPr>
          <p:nvPr>
            <p:ph idx="1"/>
          </p:nvPr>
        </p:nvSpPr>
        <p:spPr>
          <a:xfrm>
            <a:off x="4343400" y="1082674"/>
            <a:ext cx="4038600" cy="4525963"/>
          </a:xfrm>
        </p:spPr>
        <p:txBody>
          <a:bodyPr>
            <a:noAutofit/>
          </a:bodyPr>
          <a:lstStyle/>
          <a:p>
            <a:pPr marL="228600" lvl="0" indent="-228600" algn="just">
              <a:buFont typeface="+mj-lt"/>
              <a:buAutoNum type="arabicPeriod"/>
            </a:pPr>
            <a:r>
              <a:rPr lang="en-US" sz="800" b="1" i="1" dirty="0">
                <a:latin typeface="Century Gothic" panose="020B0502020202020204" pitchFamily="34" charset="0"/>
              </a:rPr>
              <a:t>Layout:  </a:t>
            </a:r>
            <a:r>
              <a:rPr lang="en-US" sz="800" i="1" dirty="0">
                <a:latin typeface="Century Gothic" panose="020B0502020202020204" pitchFamily="34" charset="0"/>
              </a:rPr>
              <a:t>Inability to detect something users need to find; Aesthetic problems; Unnecessary Information</a:t>
            </a:r>
            <a:r>
              <a:rPr lang="en-US" sz="800" i="1" dirty="0" smtClean="0">
                <a:latin typeface="Century Gothic" panose="020B0502020202020204" pitchFamily="34" charset="0"/>
              </a:rPr>
              <a:t>.</a:t>
            </a:r>
          </a:p>
          <a:p>
            <a:pPr marL="228600" indent="-228600" algn="just">
              <a:buFont typeface="+mj-lt"/>
              <a:buAutoNum type="arabicPeriod"/>
            </a:pP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Terminology: </a:t>
            </a:r>
            <a:r>
              <a:rPr lang="en-US" sz="800" i="1" dirty="0">
                <a:latin typeface="Century Gothic" panose="020B0502020202020204" pitchFamily="34" charset="0"/>
              </a:rPr>
              <a:t>Unable to understand the terminology. </a:t>
            </a:r>
            <a:endParaRPr lang="en-US" sz="800" i="1" dirty="0" smtClean="0">
              <a:latin typeface="Century Gothic" panose="020B0502020202020204" pitchFamily="34" charset="0"/>
            </a:endParaRPr>
          </a:p>
          <a:p>
            <a:pPr marL="228600" indent="-228600" algn="just">
              <a:buFont typeface="+mj-lt"/>
              <a:buAutoNum type="arabicPeriod"/>
            </a:pP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Feedback: </a:t>
            </a:r>
            <a:r>
              <a:rPr lang="en-US" sz="800" i="1" dirty="0">
                <a:latin typeface="Century Gothic" panose="020B0502020202020204" pitchFamily="34" charset="0"/>
              </a:rPr>
              <a:t>User does not receive relevant feedback or it is inconsistent with what the user expects. </a:t>
            </a:r>
            <a:endParaRPr lang="en-US" sz="800" i="1" dirty="0" smtClean="0">
              <a:latin typeface="Century Gothic" panose="020B0502020202020204" pitchFamily="34" charset="0"/>
            </a:endParaRPr>
          </a:p>
          <a:p>
            <a:pPr marL="228600" indent="-228600" algn="just">
              <a:buFont typeface="+mj-lt"/>
              <a:buAutoNum type="arabicPeriod"/>
            </a:pP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Comprehension:  </a:t>
            </a:r>
            <a:r>
              <a:rPr lang="en-US" sz="800" i="1" dirty="0">
                <a:latin typeface="Century Gothic" panose="020B0502020202020204" pitchFamily="34" charset="0"/>
              </a:rPr>
              <a:t>Inability to understand the instructions given to users on the site. </a:t>
            </a:r>
            <a:endParaRPr lang="en-US" sz="800" i="1" dirty="0" smtClean="0">
              <a:latin typeface="Century Gothic" panose="020B0502020202020204" pitchFamily="34" charset="0"/>
            </a:endParaRPr>
          </a:p>
          <a:p>
            <a:pPr marL="228600" indent="-228600" algn="just">
              <a:buFont typeface="+mj-lt"/>
              <a:buAutoNum type="arabicPeriod"/>
            </a:pP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Data Entry: </a:t>
            </a:r>
            <a:r>
              <a:rPr lang="en-US" sz="800" i="1" dirty="0">
                <a:latin typeface="Century Gothic" panose="020B0502020202020204" pitchFamily="34" charset="0"/>
              </a:rPr>
              <a:t>Problems with entering information. </a:t>
            </a:r>
            <a:endParaRPr lang="en-US" sz="800" i="1" dirty="0" smtClean="0">
              <a:latin typeface="Century Gothic" panose="020B0502020202020204" pitchFamily="34" charset="0"/>
            </a:endParaRPr>
          </a:p>
          <a:p>
            <a:pPr marL="228600" lvl="0" indent="-228600" algn="just">
              <a:buFont typeface="+mj-lt"/>
              <a:buAutoNum type="arabicPeriod"/>
            </a:pPr>
            <a:endParaRPr lang="en-GB" sz="800" dirty="0">
              <a:latin typeface="Century Gothic" panose="020B0502020202020204" pitchFamily="34" charset="0"/>
            </a:endParaRPr>
          </a:p>
          <a:p>
            <a:pPr marL="228600" indent="-228600" algn="just">
              <a:buFont typeface="+mj-lt"/>
              <a:buAutoNum type="arabicPeriod"/>
            </a:pPr>
            <a:r>
              <a:rPr lang="en-US" sz="800" b="1" i="1" dirty="0">
                <a:latin typeface="Century Gothic" panose="020B0502020202020204" pitchFamily="34" charset="0"/>
              </a:rPr>
              <a:t>Navigation: </a:t>
            </a:r>
            <a:r>
              <a:rPr lang="en-US" sz="800" i="1" dirty="0">
                <a:latin typeface="Century Gothic" panose="020B0502020202020204" pitchFamily="34" charset="0"/>
              </a:rPr>
              <a:t>Problems with finding users way around the test site/system/software.</a:t>
            </a:r>
            <a:r>
              <a:rPr lang="en-US" sz="800" dirty="0">
                <a:latin typeface="Century Gothic" panose="020B0502020202020204" pitchFamily="34" charset="0"/>
              </a:rPr>
              <a:t> </a:t>
            </a:r>
            <a:endParaRPr lang="en-GB" sz="800" dirty="0">
              <a:latin typeface="Century Gothic" panose="020B0502020202020204" pitchFamily="34" charset="0"/>
            </a:endParaRPr>
          </a:p>
        </p:txBody>
      </p:sp>
      <p:pic>
        <p:nvPicPr>
          <p:cNvPr id="4" name="Picture 3"/>
          <p:cNvPicPr>
            <a:picLocks noChangeAspect="1"/>
          </p:cNvPicPr>
          <p:nvPr/>
        </p:nvPicPr>
        <p:blipFill>
          <a:blip r:embed="rId2"/>
          <a:stretch>
            <a:fillRect/>
          </a:stretch>
        </p:blipFill>
        <p:spPr>
          <a:xfrm>
            <a:off x="328816" y="2057400"/>
            <a:ext cx="3100184" cy="2962913"/>
          </a:xfrm>
          <a:prstGeom prst="rect">
            <a:avLst/>
          </a:prstGeom>
        </p:spPr>
      </p:pic>
      <p:sp>
        <p:nvSpPr>
          <p:cNvPr id="5" name="Rectangle 4"/>
          <p:cNvSpPr/>
          <p:nvPr/>
        </p:nvSpPr>
        <p:spPr>
          <a:xfrm>
            <a:off x="0" y="0"/>
            <a:ext cx="4267200" cy="6858000"/>
          </a:xfrm>
          <a:prstGeom prst="rect">
            <a:avLst/>
          </a:prstGeom>
          <a:gradFill flip="none" rotWithShape="1">
            <a:gsLst>
              <a:gs pos="0">
                <a:schemeClr val="accent1">
                  <a:alpha val="0"/>
                  <a:lumMod val="3000"/>
                  <a:lumOff val="9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28600" y="2057400"/>
            <a:ext cx="3505200" cy="685800"/>
          </a:xfrm>
          <a:prstGeom prst="rect">
            <a:avLst/>
          </a:prstGeom>
          <a:no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3"/>
          </p:cNvCxnSpPr>
          <p:nvPr/>
        </p:nvCxnSpPr>
        <p:spPr>
          <a:xfrm>
            <a:off x="3733800" y="240030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43400" y="979487"/>
            <a:ext cx="4191000" cy="243840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228600" y="2957194"/>
            <a:ext cx="3505200" cy="685800"/>
          </a:xfrm>
          <a:prstGeom prst="rect">
            <a:avLst/>
          </a:prstGeom>
          <a:noFill/>
          <a:ln w="31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p:nvPr/>
        </p:nvCxnSpPr>
        <p:spPr>
          <a:xfrm>
            <a:off x="3733800" y="3642994"/>
            <a:ext cx="609600" cy="3194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4572000" y="3662044"/>
            <a:ext cx="3962400" cy="33561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800" u="sng" dirty="0" smtClean="0">
                <a:latin typeface="Century Gothic" panose="020B0502020202020204" pitchFamily="34" charset="0"/>
                <a:hlinkClick r:id="rId3" tooltip="Alertbox Feb. 2001: Success Rate - The Simplest Usability Metric"/>
              </a:rPr>
              <a:t>Success rate</a:t>
            </a:r>
            <a:r>
              <a:rPr lang="en-GB" sz="1800" dirty="0" smtClean="0">
                <a:latin typeface="Century Gothic" panose="020B0502020202020204" pitchFamily="34" charset="0"/>
              </a:rPr>
              <a:t> </a:t>
            </a:r>
            <a:r>
              <a:rPr lang="en-GB" sz="1050" dirty="0" smtClean="0">
                <a:latin typeface="Century Gothic" panose="020B0502020202020204" pitchFamily="34" charset="0"/>
              </a:rPr>
              <a:t>(whether users can perform the task at all)</a:t>
            </a:r>
          </a:p>
          <a:p>
            <a:r>
              <a:rPr lang="en-GB" sz="1800" dirty="0" smtClean="0">
                <a:latin typeface="Century Gothic" panose="020B0502020202020204" pitchFamily="34" charset="0"/>
              </a:rPr>
              <a:t>The time a task requires.</a:t>
            </a:r>
          </a:p>
          <a:p>
            <a:r>
              <a:rPr lang="en-GB" sz="1800" dirty="0" smtClean="0">
                <a:latin typeface="Century Gothic" panose="020B0502020202020204" pitchFamily="34" charset="0"/>
              </a:rPr>
              <a:t>The error rate.</a:t>
            </a:r>
          </a:p>
          <a:p>
            <a:r>
              <a:rPr lang="en-GB" sz="1800" dirty="0" smtClean="0">
                <a:latin typeface="Century Gothic" panose="020B0502020202020204" pitchFamily="34" charset="0"/>
              </a:rPr>
              <a:t>Users' subjective satisfaction.</a:t>
            </a:r>
          </a:p>
          <a:p>
            <a:endParaRPr lang="en-GB" dirty="0"/>
          </a:p>
        </p:txBody>
      </p:sp>
      <p:sp>
        <p:nvSpPr>
          <p:cNvPr id="14" name="Rectangle 13"/>
          <p:cNvSpPr/>
          <p:nvPr/>
        </p:nvSpPr>
        <p:spPr>
          <a:xfrm>
            <a:off x="4343400" y="3642994"/>
            <a:ext cx="4191000" cy="1843406"/>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8762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52600" y="2514600"/>
            <a:ext cx="5553139" cy="3629025"/>
          </a:xfrm>
          <a:prstGeom prst="rect">
            <a:avLst/>
          </a:prstGeom>
        </p:spPr>
      </p:pic>
      <p:sp>
        <p:nvSpPr>
          <p:cNvPr id="5" name="Rectangle 4"/>
          <p:cNvSpPr/>
          <p:nvPr/>
        </p:nvSpPr>
        <p:spPr>
          <a:xfrm>
            <a:off x="228600" y="533400"/>
            <a:ext cx="7924800" cy="1754326"/>
          </a:xfrm>
          <a:prstGeom prst="rect">
            <a:avLst/>
          </a:prstGeom>
        </p:spPr>
        <p:txBody>
          <a:bodyPr wrap="square">
            <a:spAutoFit/>
          </a:bodyPr>
          <a:lstStyle/>
          <a:p>
            <a:r>
              <a:rPr lang="en-GB" b="1" dirty="0"/>
              <a:t>Comparing Two Designs</a:t>
            </a:r>
          </a:p>
          <a:p>
            <a:pPr algn="just"/>
            <a:r>
              <a:rPr lang="en-GB" dirty="0"/>
              <a:t>To illustrate quantitative results, we can look at those recently posted by Macromedia from its usability study of a Flash site, aimed at showing that Flash is not </a:t>
            </a:r>
            <a:r>
              <a:rPr lang="en-GB" i="1" dirty="0"/>
              <a:t>necessarily </a:t>
            </a:r>
            <a:r>
              <a:rPr lang="en-GB" dirty="0"/>
              <a:t>bad. Basically, Macromedia took a design, redesigned it according to a set of usability guidelines, and tested both versions with a group of users. Here are the results:</a:t>
            </a:r>
          </a:p>
        </p:txBody>
      </p:sp>
      <p:sp>
        <p:nvSpPr>
          <p:cNvPr id="6" name="Rectangle 5"/>
          <p:cNvSpPr/>
          <p:nvPr/>
        </p:nvSpPr>
        <p:spPr>
          <a:xfrm>
            <a:off x="5791200" y="50631"/>
            <a:ext cx="1976823" cy="369332"/>
          </a:xfrm>
          <a:prstGeom prst="rect">
            <a:avLst/>
          </a:prstGeom>
        </p:spPr>
        <p:txBody>
          <a:bodyPr wrap="none">
            <a:spAutoFit/>
          </a:bodyPr>
          <a:lstStyle/>
          <a:p>
            <a:r>
              <a:rPr lang="en-GB" b="1" dirty="0"/>
              <a:t>Measuring Success</a:t>
            </a:r>
          </a:p>
        </p:txBody>
      </p:sp>
    </p:spTree>
    <p:extLst>
      <p:ext uri="{BB962C8B-B14F-4D97-AF65-F5344CB8AC3E}">
        <p14:creationId xmlns:p14="http://schemas.microsoft.com/office/powerpoint/2010/main" val="1464235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1800" y="4648200"/>
            <a:ext cx="5486400" cy="1200329"/>
          </a:xfrm>
          <a:prstGeom prst="rect">
            <a:avLst/>
          </a:prstGeom>
        </p:spPr>
        <p:txBody>
          <a:bodyPr wrap="square">
            <a:spAutoFit/>
          </a:bodyPr>
          <a:lstStyle/>
          <a:p>
            <a:pPr>
              <a:buFont typeface="Arial" panose="020B0604020202020204" pitchFamily="34" charset="0"/>
              <a:buChar char="•"/>
            </a:pPr>
            <a:r>
              <a:rPr lang="en-GB" dirty="0"/>
              <a:t>Task 1: relative score 200% (improvement of 100%).</a:t>
            </a:r>
          </a:p>
          <a:p>
            <a:pPr>
              <a:buFont typeface="Arial" panose="020B0604020202020204" pitchFamily="34" charset="0"/>
              <a:buChar char="•"/>
            </a:pPr>
            <a:r>
              <a:rPr lang="en-GB" dirty="0"/>
              <a:t>Task 2: relative score 500% (improvement of 400%).</a:t>
            </a:r>
          </a:p>
          <a:p>
            <a:pPr>
              <a:buFont typeface="Arial" panose="020B0604020202020204" pitchFamily="34" charset="0"/>
              <a:buChar char="•"/>
            </a:pPr>
            <a:r>
              <a:rPr lang="en-GB" dirty="0"/>
              <a:t>Task 3: relative score 113% (improvement of 13%).</a:t>
            </a:r>
          </a:p>
          <a:p>
            <a:pPr>
              <a:buFont typeface="Arial" panose="020B0604020202020204" pitchFamily="34" charset="0"/>
              <a:buChar char="•"/>
            </a:pPr>
            <a:r>
              <a:rPr lang="en-GB" dirty="0"/>
              <a:t>Task 4: relative score 350% (improvement of 250%).</a:t>
            </a:r>
          </a:p>
        </p:txBody>
      </p:sp>
      <p:pic>
        <p:nvPicPr>
          <p:cNvPr id="5" name="Picture 4"/>
          <p:cNvPicPr>
            <a:picLocks noChangeAspect="1"/>
          </p:cNvPicPr>
          <p:nvPr/>
        </p:nvPicPr>
        <p:blipFill>
          <a:blip r:embed="rId2"/>
          <a:stretch>
            <a:fillRect/>
          </a:stretch>
        </p:blipFill>
        <p:spPr>
          <a:xfrm>
            <a:off x="457200" y="767647"/>
            <a:ext cx="5553937" cy="3627434"/>
          </a:xfrm>
          <a:prstGeom prst="rect">
            <a:avLst/>
          </a:prstGeom>
        </p:spPr>
      </p:pic>
      <p:sp>
        <p:nvSpPr>
          <p:cNvPr id="6" name="Rectangle 5"/>
          <p:cNvSpPr/>
          <p:nvPr/>
        </p:nvSpPr>
        <p:spPr>
          <a:xfrm>
            <a:off x="6553200" y="76200"/>
            <a:ext cx="1976823" cy="369332"/>
          </a:xfrm>
          <a:prstGeom prst="rect">
            <a:avLst/>
          </a:prstGeom>
        </p:spPr>
        <p:txBody>
          <a:bodyPr wrap="none">
            <a:spAutoFit/>
          </a:bodyPr>
          <a:lstStyle/>
          <a:p>
            <a:r>
              <a:rPr lang="en-GB" b="1" dirty="0"/>
              <a:t>Measuring Success</a:t>
            </a:r>
          </a:p>
        </p:txBody>
      </p:sp>
    </p:spTree>
    <p:extLst>
      <p:ext uri="{BB962C8B-B14F-4D97-AF65-F5344CB8AC3E}">
        <p14:creationId xmlns:p14="http://schemas.microsoft.com/office/powerpoint/2010/main" val="3374213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22237"/>
            <a:ext cx="4038600" cy="838200"/>
          </a:xfrm>
        </p:spPr>
        <p:txBody>
          <a:bodyPr/>
          <a:lstStyle/>
          <a:p>
            <a:r>
              <a:rPr lang="en-GB" dirty="0" smtClean="0">
                <a:latin typeface="Century Gothic" panose="020B0502020202020204" pitchFamily="34" charset="0"/>
              </a:rPr>
              <a:t>Test Task</a:t>
            </a:r>
            <a:endParaRPr lang="en-GB" dirty="0">
              <a:latin typeface="Century Gothic" panose="020B0502020202020204" pitchFamily="34" charset="0"/>
            </a:endParaRPr>
          </a:p>
        </p:txBody>
      </p:sp>
      <p:sp>
        <p:nvSpPr>
          <p:cNvPr id="3" name="Content Placeholder 2"/>
          <p:cNvSpPr>
            <a:spLocks noGrp="1"/>
          </p:cNvSpPr>
          <p:nvPr>
            <p:ph idx="1"/>
          </p:nvPr>
        </p:nvSpPr>
        <p:spPr>
          <a:xfrm>
            <a:off x="4343400" y="1082675"/>
            <a:ext cx="3505200" cy="898525"/>
          </a:xfrm>
        </p:spPr>
        <p:txBody>
          <a:bodyPr>
            <a:noAutofit/>
          </a:bodyPr>
          <a:lstStyle/>
          <a:p>
            <a:pPr marL="228600" lvl="0" indent="-228600" algn="just">
              <a:buFont typeface="+mj-lt"/>
              <a:buAutoNum type="arabicPeriod"/>
            </a:pPr>
            <a:r>
              <a:rPr lang="en-US" sz="800" b="1" i="1" dirty="0" smtClean="0">
                <a:latin typeface="Century Gothic" panose="020B0502020202020204" pitchFamily="34" charset="0"/>
              </a:rPr>
              <a:t>Layout</a:t>
            </a:r>
            <a:endParaRPr lang="en-GB" sz="800" dirty="0">
              <a:latin typeface="Century Gothic" panose="020B0502020202020204" pitchFamily="34" charset="0"/>
            </a:endParaRPr>
          </a:p>
          <a:p>
            <a:pPr marL="228600" lvl="0" indent="-228600" algn="just">
              <a:buFont typeface="+mj-lt"/>
              <a:buAutoNum type="arabicPeriod"/>
            </a:pPr>
            <a:r>
              <a:rPr lang="en-US" sz="800" b="1" i="1" dirty="0" smtClean="0">
                <a:latin typeface="Century Gothic" panose="020B0502020202020204" pitchFamily="34" charset="0"/>
              </a:rPr>
              <a:t>Terminology</a:t>
            </a:r>
            <a:endParaRPr lang="en-GB" sz="800" dirty="0">
              <a:latin typeface="Century Gothic" panose="020B0502020202020204" pitchFamily="34" charset="0"/>
            </a:endParaRPr>
          </a:p>
          <a:p>
            <a:pPr marL="228600" lvl="0" indent="-228600" algn="just">
              <a:buFont typeface="+mj-lt"/>
              <a:buAutoNum type="arabicPeriod"/>
            </a:pPr>
            <a:r>
              <a:rPr lang="en-US" sz="800" b="1" i="1" dirty="0" smtClean="0">
                <a:latin typeface="Century Gothic" panose="020B0502020202020204" pitchFamily="34" charset="0"/>
              </a:rPr>
              <a:t>Feedback</a:t>
            </a:r>
            <a:endParaRPr lang="en-GB" sz="800" dirty="0">
              <a:latin typeface="Century Gothic" panose="020B0502020202020204" pitchFamily="34" charset="0"/>
            </a:endParaRPr>
          </a:p>
          <a:p>
            <a:pPr marL="228600" lvl="0" indent="-228600" algn="just">
              <a:buFont typeface="+mj-lt"/>
              <a:buAutoNum type="arabicPeriod"/>
            </a:pPr>
            <a:r>
              <a:rPr lang="en-US" sz="800" b="1" i="1" dirty="0" smtClean="0">
                <a:latin typeface="Century Gothic" panose="020B0502020202020204" pitchFamily="34" charset="0"/>
              </a:rPr>
              <a:t>Comprehension</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Data </a:t>
            </a:r>
            <a:r>
              <a:rPr lang="en-US" sz="800" b="1" i="1" dirty="0" smtClean="0">
                <a:latin typeface="Century Gothic" panose="020B0502020202020204" pitchFamily="34" charset="0"/>
              </a:rPr>
              <a:t>Entry</a:t>
            </a:r>
            <a:endParaRPr lang="en-GB" sz="800" dirty="0">
              <a:latin typeface="Century Gothic" panose="020B0502020202020204" pitchFamily="34" charset="0"/>
            </a:endParaRPr>
          </a:p>
          <a:p>
            <a:pPr marL="228600" indent="-228600" algn="just">
              <a:buFont typeface="+mj-lt"/>
              <a:buAutoNum type="arabicPeriod"/>
            </a:pPr>
            <a:r>
              <a:rPr lang="en-US" sz="800" b="1" i="1" dirty="0" smtClean="0">
                <a:latin typeface="Century Gothic" panose="020B0502020202020204" pitchFamily="34" charset="0"/>
              </a:rPr>
              <a:t>Navigation</a:t>
            </a:r>
            <a:endParaRPr lang="en-GB" sz="800" dirty="0">
              <a:latin typeface="Century Gothic" panose="020B0502020202020204" pitchFamily="34" charset="0"/>
            </a:endParaRPr>
          </a:p>
        </p:txBody>
      </p:sp>
      <p:pic>
        <p:nvPicPr>
          <p:cNvPr id="4" name="Picture 3"/>
          <p:cNvPicPr>
            <a:picLocks noChangeAspect="1"/>
          </p:cNvPicPr>
          <p:nvPr/>
        </p:nvPicPr>
        <p:blipFill>
          <a:blip r:embed="rId2"/>
          <a:stretch>
            <a:fillRect/>
          </a:stretch>
        </p:blipFill>
        <p:spPr>
          <a:xfrm>
            <a:off x="328816" y="1134532"/>
            <a:ext cx="3100184" cy="2962913"/>
          </a:xfrm>
          <a:prstGeom prst="rect">
            <a:avLst/>
          </a:prstGeom>
        </p:spPr>
      </p:pic>
      <p:sp>
        <p:nvSpPr>
          <p:cNvPr id="5" name="Rectangle 4"/>
          <p:cNvSpPr/>
          <p:nvPr/>
        </p:nvSpPr>
        <p:spPr>
          <a:xfrm>
            <a:off x="0" y="0"/>
            <a:ext cx="4267200" cy="6858000"/>
          </a:xfrm>
          <a:prstGeom prst="rect">
            <a:avLst/>
          </a:prstGeom>
          <a:gradFill flip="none" rotWithShape="1">
            <a:gsLst>
              <a:gs pos="0">
                <a:schemeClr val="accent1">
                  <a:alpha val="0"/>
                  <a:lumMod val="3000"/>
                  <a:lumOff val="9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42900" y="1174431"/>
            <a:ext cx="3505200" cy="685800"/>
          </a:xfrm>
          <a:prstGeom prst="rect">
            <a:avLst/>
          </a:prstGeom>
          <a:no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3"/>
            <a:endCxn id="9" idx="1"/>
          </p:cNvCxnSpPr>
          <p:nvPr/>
        </p:nvCxnSpPr>
        <p:spPr>
          <a:xfrm flipV="1">
            <a:off x="3848100" y="1499394"/>
            <a:ext cx="495300" cy="1793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43400" y="960437"/>
            <a:ext cx="4191000" cy="1077913"/>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47866" y="2010913"/>
            <a:ext cx="3505200" cy="685800"/>
          </a:xfrm>
          <a:prstGeom prst="rect">
            <a:avLst/>
          </a:prstGeom>
          <a:noFill/>
          <a:ln w="31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10" idx="3"/>
          </p:cNvCxnSpPr>
          <p:nvPr/>
        </p:nvCxnSpPr>
        <p:spPr>
          <a:xfrm flipV="1">
            <a:off x="3853066" y="2344734"/>
            <a:ext cx="4903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4391025" y="2306163"/>
            <a:ext cx="3962400" cy="33561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000" u="sng" dirty="0" smtClean="0">
                <a:latin typeface="Century Gothic" panose="020B0502020202020204" pitchFamily="34" charset="0"/>
                <a:hlinkClick r:id="rId3" tooltip="Alertbox Feb. 2001: Success Rate - The Simplest Usability Metric"/>
              </a:rPr>
              <a:t>Success rate</a:t>
            </a:r>
            <a:r>
              <a:rPr lang="en-GB" sz="1000" dirty="0" smtClean="0">
                <a:latin typeface="Century Gothic" panose="020B0502020202020204" pitchFamily="34" charset="0"/>
              </a:rPr>
              <a:t> </a:t>
            </a:r>
            <a:r>
              <a:rPr lang="en-GB" sz="800" dirty="0" smtClean="0">
                <a:latin typeface="Century Gothic" panose="020B0502020202020204" pitchFamily="34" charset="0"/>
              </a:rPr>
              <a:t>(whether users can perform the task at all)</a:t>
            </a:r>
          </a:p>
          <a:p>
            <a:pPr marL="228600" indent="-228600">
              <a:buFont typeface="+mj-lt"/>
              <a:buAutoNum type="arabicPeriod"/>
            </a:pPr>
            <a:r>
              <a:rPr lang="en-GB" sz="1000" dirty="0" smtClean="0">
                <a:latin typeface="Century Gothic" panose="020B0502020202020204" pitchFamily="34" charset="0"/>
              </a:rPr>
              <a:t>The time a task requires.</a:t>
            </a:r>
          </a:p>
          <a:p>
            <a:pPr marL="228600" indent="-228600">
              <a:buFont typeface="+mj-lt"/>
              <a:buAutoNum type="arabicPeriod"/>
            </a:pPr>
            <a:r>
              <a:rPr lang="en-GB" sz="1000" dirty="0" smtClean="0">
                <a:latin typeface="Century Gothic" panose="020B0502020202020204" pitchFamily="34" charset="0"/>
              </a:rPr>
              <a:t>The error rate.</a:t>
            </a:r>
          </a:p>
          <a:p>
            <a:pPr marL="228600" indent="-228600">
              <a:buFont typeface="+mj-lt"/>
              <a:buAutoNum type="arabicPeriod"/>
            </a:pPr>
            <a:r>
              <a:rPr lang="en-GB" sz="1000" dirty="0" smtClean="0">
                <a:latin typeface="Century Gothic" panose="020B0502020202020204" pitchFamily="34" charset="0"/>
              </a:rPr>
              <a:t>Users' subjective satisfaction.</a:t>
            </a:r>
          </a:p>
          <a:p>
            <a:endParaRPr lang="en-GB" dirty="0"/>
          </a:p>
        </p:txBody>
      </p:sp>
      <p:sp>
        <p:nvSpPr>
          <p:cNvPr id="14" name="Rectangle 13"/>
          <p:cNvSpPr/>
          <p:nvPr/>
        </p:nvSpPr>
        <p:spPr>
          <a:xfrm>
            <a:off x="4343400" y="2160588"/>
            <a:ext cx="4191000" cy="11430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28816" y="2862578"/>
            <a:ext cx="3505200" cy="566422"/>
          </a:xfrm>
          <a:prstGeom prst="rect">
            <a:avLst/>
          </a:prstGeom>
          <a:noFill/>
          <a:ln w="31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p:cNvCxnSpPr/>
          <p:nvPr/>
        </p:nvCxnSpPr>
        <p:spPr>
          <a:xfrm>
            <a:off x="3834016" y="3422647"/>
            <a:ext cx="762000" cy="43656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96016" y="3449163"/>
            <a:ext cx="3938384" cy="2939124"/>
          </a:xfrm>
          <a:prstGeom prst="rect">
            <a:avLst/>
          </a:prstGeom>
          <a:noFill/>
          <a:ln w="31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4800600" y="3657600"/>
            <a:ext cx="3276600" cy="1754326"/>
          </a:xfrm>
          <a:prstGeom prst="rect">
            <a:avLst/>
          </a:prstGeom>
          <a:noFill/>
        </p:spPr>
        <p:txBody>
          <a:bodyPr wrap="square" rtlCol="0">
            <a:spAutoFit/>
          </a:bodyPr>
          <a:lstStyle/>
          <a:p>
            <a:r>
              <a:rPr lang="en-GB" dirty="0" smtClean="0">
                <a:latin typeface="Century Gothic" panose="020B0502020202020204" pitchFamily="34" charset="0"/>
              </a:rPr>
              <a:t>1- Test </a:t>
            </a:r>
            <a:r>
              <a:rPr lang="en-GB" dirty="0">
                <a:latin typeface="Century Gothic" panose="020B0502020202020204" pitchFamily="34" charset="0"/>
              </a:rPr>
              <a:t>one usability metric </a:t>
            </a:r>
          </a:p>
          <a:p>
            <a:r>
              <a:rPr lang="en-GB" dirty="0" smtClean="0">
                <a:latin typeface="Century Gothic" panose="020B0502020202020204" pitchFamily="34" charset="0"/>
              </a:rPr>
              <a:t>2- Four </a:t>
            </a:r>
            <a:r>
              <a:rPr lang="en-GB" dirty="0">
                <a:latin typeface="Century Gothic" panose="020B0502020202020204" pitchFamily="34" charset="0"/>
              </a:rPr>
              <a:t>tasks maximum </a:t>
            </a:r>
          </a:p>
          <a:p>
            <a:r>
              <a:rPr lang="en-GB" dirty="0" smtClean="0">
                <a:latin typeface="Century Gothic" panose="020B0502020202020204" pitchFamily="34" charset="0"/>
              </a:rPr>
              <a:t>3- Predefined benchmark :</a:t>
            </a:r>
          </a:p>
          <a:p>
            <a:r>
              <a:rPr lang="en-GB" dirty="0">
                <a:latin typeface="Century Gothic" panose="020B0502020202020204" pitchFamily="34" charset="0"/>
              </a:rPr>
              <a:t>	N</a:t>
            </a:r>
            <a:r>
              <a:rPr lang="en-GB" dirty="0" smtClean="0">
                <a:latin typeface="Century Gothic" panose="020B0502020202020204" pitchFamily="34" charset="0"/>
              </a:rPr>
              <a:t>umber of steps</a:t>
            </a:r>
          </a:p>
          <a:p>
            <a:r>
              <a:rPr lang="en-GB" dirty="0">
                <a:latin typeface="Century Gothic" panose="020B0502020202020204" pitchFamily="34" charset="0"/>
              </a:rPr>
              <a:t>	</a:t>
            </a:r>
            <a:r>
              <a:rPr lang="en-GB" dirty="0" smtClean="0">
                <a:latin typeface="Century Gothic" panose="020B0502020202020204" pitchFamily="34" charset="0"/>
              </a:rPr>
              <a:t>Time Required </a:t>
            </a:r>
          </a:p>
          <a:p>
            <a:r>
              <a:rPr lang="en-GB" dirty="0"/>
              <a:t>	</a:t>
            </a:r>
          </a:p>
        </p:txBody>
      </p:sp>
    </p:spTree>
    <p:extLst>
      <p:ext uri="{BB962C8B-B14F-4D97-AF65-F5344CB8AC3E}">
        <p14:creationId xmlns:p14="http://schemas.microsoft.com/office/powerpoint/2010/main" val="36989576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1752600"/>
            <a:ext cx="7197358" cy="3429000"/>
          </a:xfrm>
          <a:prstGeom prst="rect">
            <a:avLst/>
          </a:prstGeom>
        </p:spPr>
      </p:pic>
      <p:pic>
        <p:nvPicPr>
          <p:cNvPr id="2" name="Picture 1"/>
          <p:cNvPicPr>
            <a:picLocks noChangeAspect="1"/>
          </p:cNvPicPr>
          <p:nvPr/>
        </p:nvPicPr>
        <p:blipFill>
          <a:blip r:embed="rId3"/>
          <a:stretch>
            <a:fillRect/>
          </a:stretch>
        </p:blipFill>
        <p:spPr>
          <a:xfrm>
            <a:off x="2492080" y="457200"/>
            <a:ext cx="4041998" cy="1176630"/>
          </a:xfrm>
          <a:prstGeom prst="rect">
            <a:avLst/>
          </a:prstGeom>
        </p:spPr>
      </p:pic>
    </p:spTree>
    <p:extLst>
      <p:ext uri="{BB962C8B-B14F-4D97-AF65-F5344CB8AC3E}">
        <p14:creationId xmlns:p14="http://schemas.microsoft.com/office/powerpoint/2010/main" val="2045316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1752600"/>
            <a:ext cx="7197358" cy="3429000"/>
          </a:xfrm>
          <a:prstGeom prst="rect">
            <a:avLst/>
          </a:prstGeom>
        </p:spPr>
      </p:pic>
      <p:pic>
        <p:nvPicPr>
          <p:cNvPr id="2" name="Picture 1"/>
          <p:cNvPicPr>
            <a:picLocks noChangeAspect="1"/>
          </p:cNvPicPr>
          <p:nvPr/>
        </p:nvPicPr>
        <p:blipFill>
          <a:blip r:embed="rId3"/>
          <a:stretch>
            <a:fillRect/>
          </a:stretch>
        </p:blipFill>
        <p:spPr>
          <a:xfrm>
            <a:off x="2492080" y="457200"/>
            <a:ext cx="4041998" cy="1176630"/>
          </a:xfrm>
          <a:prstGeom prst="rect">
            <a:avLst/>
          </a:prstGeom>
        </p:spPr>
      </p:pic>
      <p:cxnSp>
        <p:nvCxnSpPr>
          <p:cNvPr id="5" name="Straight Connector 4"/>
          <p:cNvCxnSpPr/>
          <p:nvPr/>
        </p:nvCxnSpPr>
        <p:spPr>
          <a:xfrm>
            <a:off x="762000" y="304800"/>
            <a:ext cx="7772400" cy="5715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81000" y="457200"/>
            <a:ext cx="8216900" cy="5638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7" y="4207933"/>
            <a:ext cx="2600325"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630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838200"/>
            <a:ext cx="5757703" cy="5286504"/>
          </a:xfrm>
          <a:prstGeom prst="rect">
            <a:avLst/>
          </a:prstGeom>
        </p:spPr>
      </p:pic>
    </p:spTree>
    <p:extLst>
      <p:ext uri="{BB962C8B-B14F-4D97-AF65-F5344CB8AC3E}">
        <p14:creationId xmlns:p14="http://schemas.microsoft.com/office/powerpoint/2010/main" val="166436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304800"/>
            <a:ext cx="7999538" cy="5791200"/>
          </a:xfrm>
          <a:prstGeom prst="rect">
            <a:avLst/>
          </a:prstGeom>
        </p:spPr>
      </p:pic>
      <p:sp>
        <p:nvSpPr>
          <p:cNvPr id="5" name="Rectangle 4"/>
          <p:cNvSpPr/>
          <p:nvPr/>
        </p:nvSpPr>
        <p:spPr>
          <a:xfrm>
            <a:off x="3505200" y="1676400"/>
            <a:ext cx="838200" cy="3048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8456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838200"/>
            <a:ext cx="5757703" cy="5286504"/>
          </a:xfrm>
          <a:prstGeom prst="rect">
            <a:avLst/>
          </a:prstGeom>
        </p:spPr>
      </p:pic>
      <p:sp>
        <p:nvSpPr>
          <p:cNvPr id="2" name="Rectangle 1"/>
          <p:cNvSpPr/>
          <p:nvPr/>
        </p:nvSpPr>
        <p:spPr>
          <a:xfrm>
            <a:off x="152400" y="1981200"/>
            <a:ext cx="7543800" cy="7620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152400" y="2819400"/>
            <a:ext cx="7543800" cy="7620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52400" y="3657600"/>
            <a:ext cx="7543800" cy="6858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152400" y="4419600"/>
            <a:ext cx="7543800" cy="6858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52400" y="5181600"/>
            <a:ext cx="7543800" cy="7620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152400" y="1981200"/>
            <a:ext cx="1447800" cy="7620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Century Gothic" panose="020B0502020202020204" pitchFamily="34" charset="0"/>
              </a:rPr>
              <a:t>Layout</a:t>
            </a:r>
            <a:endParaRPr lang="en-GB"/>
          </a:p>
        </p:txBody>
      </p:sp>
      <p:sp>
        <p:nvSpPr>
          <p:cNvPr id="9" name="Rectangle 8"/>
          <p:cNvSpPr/>
          <p:nvPr/>
        </p:nvSpPr>
        <p:spPr>
          <a:xfrm>
            <a:off x="152400" y="2819400"/>
            <a:ext cx="1447800" cy="7620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Century Gothic" panose="020B0502020202020204" pitchFamily="34" charset="0"/>
              </a:rPr>
              <a:t>Layout</a:t>
            </a:r>
            <a:endParaRPr lang="en-GB"/>
          </a:p>
        </p:txBody>
      </p:sp>
      <p:sp>
        <p:nvSpPr>
          <p:cNvPr id="10" name="Rectangle 9"/>
          <p:cNvSpPr/>
          <p:nvPr/>
        </p:nvSpPr>
        <p:spPr>
          <a:xfrm>
            <a:off x="152400" y="3657600"/>
            <a:ext cx="1447800" cy="6858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latin typeface="Century Gothic" panose="020B0502020202020204" pitchFamily="34" charset="0"/>
              </a:rPr>
              <a:t>Terminology</a:t>
            </a:r>
            <a:endParaRPr lang="en-GB" sz="1600" dirty="0"/>
          </a:p>
        </p:txBody>
      </p:sp>
      <p:sp>
        <p:nvSpPr>
          <p:cNvPr id="11" name="Rectangle 10"/>
          <p:cNvSpPr/>
          <p:nvPr/>
        </p:nvSpPr>
        <p:spPr>
          <a:xfrm>
            <a:off x="152400" y="4419600"/>
            <a:ext cx="1447800" cy="6858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Century Gothic" panose="020B0502020202020204" pitchFamily="34" charset="0"/>
              </a:rPr>
              <a:t>Navigation</a:t>
            </a:r>
            <a:endParaRPr lang="en-GB"/>
          </a:p>
        </p:txBody>
      </p:sp>
      <p:sp>
        <p:nvSpPr>
          <p:cNvPr id="12" name="Rectangle 11"/>
          <p:cNvSpPr/>
          <p:nvPr/>
        </p:nvSpPr>
        <p:spPr>
          <a:xfrm>
            <a:off x="152400" y="5181600"/>
            <a:ext cx="1447800" cy="7620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Century Gothic" panose="020B0502020202020204" pitchFamily="34" charset="0"/>
              </a:rPr>
              <a:t>Navigation</a:t>
            </a:r>
            <a:endParaRPr lang="en-GB"/>
          </a:p>
        </p:txBody>
      </p:sp>
    </p:spTree>
    <p:extLst>
      <p:ext uri="{BB962C8B-B14F-4D97-AF65-F5344CB8AC3E}">
        <p14:creationId xmlns:p14="http://schemas.microsoft.com/office/powerpoint/2010/main" val="1738529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22237"/>
            <a:ext cx="4038600" cy="838200"/>
          </a:xfrm>
        </p:spPr>
        <p:txBody>
          <a:bodyPr/>
          <a:lstStyle/>
          <a:p>
            <a:r>
              <a:rPr lang="en-GB" dirty="0" smtClean="0">
                <a:latin typeface="Century Gothic" panose="020B0502020202020204" pitchFamily="34" charset="0"/>
              </a:rPr>
              <a:t>Test Task</a:t>
            </a:r>
            <a:endParaRPr lang="en-GB" dirty="0">
              <a:latin typeface="Century Gothic" panose="020B0502020202020204" pitchFamily="34" charset="0"/>
            </a:endParaRPr>
          </a:p>
        </p:txBody>
      </p:sp>
      <p:sp>
        <p:nvSpPr>
          <p:cNvPr id="3" name="Content Placeholder 2"/>
          <p:cNvSpPr>
            <a:spLocks noGrp="1"/>
          </p:cNvSpPr>
          <p:nvPr>
            <p:ph idx="1"/>
          </p:nvPr>
        </p:nvSpPr>
        <p:spPr>
          <a:xfrm>
            <a:off x="4343400" y="1082675"/>
            <a:ext cx="3505200" cy="898525"/>
          </a:xfrm>
        </p:spPr>
        <p:txBody>
          <a:bodyPr>
            <a:noAutofit/>
          </a:bodyPr>
          <a:lstStyle/>
          <a:p>
            <a:pPr marL="228600" lvl="0" indent="-228600" algn="just">
              <a:buFont typeface="+mj-lt"/>
              <a:buAutoNum type="arabicPeriod"/>
            </a:pPr>
            <a:r>
              <a:rPr lang="en-US" sz="800" b="1" i="1" dirty="0" smtClean="0">
                <a:latin typeface="Century Gothic" panose="020B0502020202020204" pitchFamily="34" charset="0"/>
              </a:rPr>
              <a:t>Layout</a:t>
            </a:r>
            <a:endParaRPr lang="en-GB" sz="800" dirty="0">
              <a:latin typeface="Century Gothic" panose="020B0502020202020204" pitchFamily="34" charset="0"/>
            </a:endParaRPr>
          </a:p>
          <a:p>
            <a:pPr marL="228600" lvl="0" indent="-228600" algn="just">
              <a:buFont typeface="+mj-lt"/>
              <a:buAutoNum type="arabicPeriod"/>
            </a:pPr>
            <a:r>
              <a:rPr lang="en-US" sz="800" b="1" i="1" dirty="0" smtClean="0">
                <a:latin typeface="Century Gothic" panose="020B0502020202020204" pitchFamily="34" charset="0"/>
              </a:rPr>
              <a:t>Terminology</a:t>
            </a:r>
            <a:endParaRPr lang="en-GB" sz="800" dirty="0">
              <a:latin typeface="Century Gothic" panose="020B0502020202020204" pitchFamily="34" charset="0"/>
            </a:endParaRPr>
          </a:p>
          <a:p>
            <a:pPr marL="228600" lvl="0" indent="-228600" algn="just">
              <a:buFont typeface="+mj-lt"/>
              <a:buAutoNum type="arabicPeriod"/>
            </a:pPr>
            <a:r>
              <a:rPr lang="en-US" sz="800" b="1" i="1" dirty="0" smtClean="0">
                <a:latin typeface="Century Gothic" panose="020B0502020202020204" pitchFamily="34" charset="0"/>
              </a:rPr>
              <a:t>Feedback</a:t>
            </a:r>
            <a:endParaRPr lang="en-GB" sz="800" dirty="0">
              <a:latin typeface="Century Gothic" panose="020B0502020202020204" pitchFamily="34" charset="0"/>
            </a:endParaRPr>
          </a:p>
          <a:p>
            <a:pPr marL="228600" lvl="0" indent="-228600" algn="just">
              <a:buFont typeface="+mj-lt"/>
              <a:buAutoNum type="arabicPeriod"/>
            </a:pPr>
            <a:r>
              <a:rPr lang="en-US" sz="800" b="1" i="1" dirty="0" smtClean="0">
                <a:latin typeface="Century Gothic" panose="020B0502020202020204" pitchFamily="34" charset="0"/>
              </a:rPr>
              <a:t>Comprehension</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Data </a:t>
            </a:r>
            <a:r>
              <a:rPr lang="en-US" sz="800" b="1" i="1" dirty="0" smtClean="0">
                <a:latin typeface="Century Gothic" panose="020B0502020202020204" pitchFamily="34" charset="0"/>
              </a:rPr>
              <a:t>Entry</a:t>
            </a:r>
            <a:endParaRPr lang="en-GB" sz="800" dirty="0">
              <a:latin typeface="Century Gothic" panose="020B0502020202020204" pitchFamily="34" charset="0"/>
            </a:endParaRPr>
          </a:p>
          <a:p>
            <a:pPr marL="228600" indent="-228600" algn="just">
              <a:buFont typeface="+mj-lt"/>
              <a:buAutoNum type="arabicPeriod"/>
            </a:pPr>
            <a:r>
              <a:rPr lang="en-US" sz="800" b="1" i="1" dirty="0" smtClean="0">
                <a:latin typeface="Century Gothic" panose="020B0502020202020204" pitchFamily="34" charset="0"/>
              </a:rPr>
              <a:t>Navigation</a:t>
            </a:r>
            <a:endParaRPr lang="en-GB" sz="800" dirty="0">
              <a:latin typeface="Century Gothic" panose="020B0502020202020204" pitchFamily="34" charset="0"/>
            </a:endParaRPr>
          </a:p>
        </p:txBody>
      </p:sp>
      <p:pic>
        <p:nvPicPr>
          <p:cNvPr id="4" name="Picture 3"/>
          <p:cNvPicPr>
            <a:picLocks noChangeAspect="1"/>
          </p:cNvPicPr>
          <p:nvPr/>
        </p:nvPicPr>
        <p:blipFill>
          <a:blip r:embed="rId2"/>
          <a:stretch>
            <a:fillRect/>
          </a:stretch>
        </p:blipFill>
        <p:spPr>
          <a:xfrm>
            <a:off x="328816" y="1134532"/>
            <a:ext cx="3100184" cy="2962913"/>
          </a:xfrm>
          <a:prstGeom prst="rect">
            <a:avLst/>
          </a:prstGeom>
        </p:spPr>
      </p:pic>
      <p:sp>
        <p:nvSpPr>
          <p:cNvPr id="5" name="Rectangle 4"/>
          <p:cNvSpPr/>
          <p:nvPr/>
        </p:nvSpPr>
        <p:spPr>
          <a:xfrm>
            <a:off x="0" y="0"/>
            <a:ext cx="4267200" cy="6858000"/>
          </a:xfrm>
          <a:prstGeom prst="rect">
            <a:avLst/>
          </a:prstGeom>
          <a:gradFill flip="none" rotWithShape="1">
            <a:gsLst>
              <a:gs pos="0">
                <a:schemeClr val="accent1">
                  <a:alpha val="0"/>
                  <a:lumMod val="3000"/>
                  <a:lumOff val="9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42900" y="1174431"/>
            <a:ext cx="3505200" cy="685800"/>
          </a:xfrm>
          <a:prstGeom prst="rect">
            <a:avLst/>
          </a:prstGeom>
          <a:no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3"/>
            <a:endCxn id="9" idx="1"/>
          </p:cNvCxnSpPr>
          <p:nvPr/>
        </p:nvCxnSpPr>
        <p:spPr>
          <a:xfrm flipV="1">
            <a:off x="3848100" y="1499394"/>
            <a:ext cx="495300" cy="1793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43400" y="960437"/>
            <a:ext cx="4191000" cy="1077913"/>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47866" y="2010913"/>
            <a:ext cx="3505200" cy="685800"/>
          </a:xfrm>
          <a:prstGeom prst="rect">
            <a:avLst/>
          </a:prstGeom>
          <a:noFill/>
          <a:ln w="31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10" idx="3"/>
          </p:cNvCxnSpPr>
          <p:nvPr/>
        </p:nvCxnSpPr>
        <p:spPr>
          <a:xfrm flipV="1">
            <a:off x="3853066" y="2344734"/>
            <a:ext cx="4903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4410075" y="2344734"/>
            <a:ext cx="3962400" cy="79092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000" u="sng" dirty="0" smtClean="0">
                <a:latin typeface="Century Gothic" panose="020B0502020202020204" pitchFamily="34" charset="0"/>
                <a:hlinkClick r:id="rId3" tooltip="Alertbox Feb. 2001: Success Rate - The Simplest Usability Metric"/>
              </a:rPr>
              <a:t>Success rate</a:t>
            </a:r>
            <a:r>
              <a:rPr lang="en-GB" sz="1000" dirty="0" smtClean="0">
                <a:latin typeface="Century Gothic" panose="020B0502020202020204" pitchFamily="34" charset="0"/>
              </a:rPr>
              <a:t> </a:t>
            </a:r>
            <a:r>
              <a:rPr lang="en-GB" sz="800" dirty="0" smtClean="0">
                <a:latin typeface="Century Gothic" panose="020B0502020202020204" pitchFamily="34" charset="0"/>
              </a:rPr>
              <a:t>(whether users can perform the task at all)</a:t>
            </a:r>
          </a:p>
          <a:p>
            <a:pPr marL="228600" indent="-228600">
              <a:buFont typeface="+mj-lt"/>
              <a:buAutoNum type="arabicPeriod"/>
            </a:pPr>
            <a:r>
              <a:rPr lang="en-GB" sz="1000" dirty="0" smtClean="0">
                <a:latin typeface="Century Gothic" panose="020B0502020202020204" pitchFamily="34" charset="0"/>
              </a:rPr>
              <a:t>The time a task requires.</a:t>
            </a:r>
          </a:p>
          <a:p>
            <a:pPr marL="228600" indent="-228600">
              <a:buFont typeface="+mj-lt"/>
              <a:buAutoNum type="arabicPeriod"/>
            </a:pPr>
            <a:r>
              <a:rPr lang="en-GB" sz="1000" dirty="0" smtClean="0">
                <a:latin typeface="Century Gothic" panose="020B0502020202020204" pitchFamily="34" charset="0"/>
              </a:rPr>
              <a:t>The error rate.</a:t>
            </a:r>
          </a:p>
          <a:p>
            <a:pPr marL="228600" indent="-228600">
              <a:buFont typeface="+mj-lt"/>
              <a:buAutoNum type="arabicPeriod"/>
            </a:pPr>
            <a:r>
              <a:rPr lang="en-GB" sz="1000" dirty="0" smtClean="0">
                <a:latin typeface="Century Gothic" panose="020B0502020202020204" pitchFamily="34" charset="0"/>
              </a:rPr>
              <a:t>Users' subjective satisfaction.</a:t>
            </a:r>
          </a:p>
          <a:p>
            <a:endParaRPr lang="en-GB" dirty="0"/>
          </a:p>
        </p:txBody>
      </p:sp>
      <p:sp>
        <p:nvSpPr>
          <p:cNvPr id="14" name="Rectangle 13"/>
          <p:cNvSpPr/>
          <p:nvPr/>
        </p:nvSpPr>
        <p:spPr>
          <a:xfrm>
            <a:off x="4343400" y="2160588"/>
            <a:ext cx="4191000" cy="11430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28816" y="2803120"/>
            <a:ext cx="3505200" cy="566422"/>
          </a:xfrm>
          <a:prstGeom prst="rect">
            <a:avLst/>
          </a:prstGeom>
          <a:noFill/>
          <a:ln w="31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p:cNvCxnSpPr>
            <a:stCxn id="18" idx="3"/>
          </p:cNvCxnSpPr>
          <p:nvPr/>
        </p:nvCxnSpPr>
        <p:spPr>
          <a:xfrm>
            <a:off x="3834016" y="3086331"/>
            <a:ext cx="509384" cy="723669"/>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43400" y="3471967"/>
            <a:ext cx="4191000" cy="1275237"/>
          </a:xfrm>
          <a:prstGeom prst="rect">
            <a:avLst/>
          </a:prstGeom>
          <a:noFill/>
          <a:ln w="31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4400550" y="3642070"/>
            <a:ext cx="3276600" cy="1292662"/>
          </a:xfrm>
          <a:prstGeom prst="rect">
            <a:avLst/>
          </a:prstGeom>
          <a:noFill/>
        </p:spPr>
        <p:txBody>
          <a:bodyPr wrap="square" rtlCol="0">
            <a:spAutoFit/>
          </a:bodyPr>
          <a:lstStyle/>
          <a:p>
            <a:r>
              <a:rPr lang="en-GB" sz="1200" dirty="0" smtClean="0">
                <a:latin typeface="Century Gothic" panose="020B0502020202020204" pitchFamily="34" charset="0"/>
              </a:rPr>
              <a:t>1- Four tasks maximum </a:t>
            </a:r>
          </a:p>
          <a:p>
            <a:r>
              <a:rPr lang="en-GB" sz="1200" dirty="0" smtClean="0">
                <a:latin typeface="Century Gothic" panose="020B0502020202020204" pitchFamily="34" charset="0"/>
              </a:rPr>
              <a:t>2- Test one usability metric only </a:t>
            </a:r>
          </a:p>
          <a:p>
            <a:r>
              <a:rPr lang="en-GB" sz="1200" dirty="0" smtClean="0">
                <a:latin typeface="Century Gothic" panose="020B0502020202020204" pitchFamily="34" charset="0"/>
              </a:rPr>
              <a:t>3- Have a Predefined benchmark</a:t>
            </a:r>
          </a:p>
          <a:p>
            <a:r>
              <a:rPr lang="en-GB" sz="1200" dirty="0" smtClean="0">
                <a:latin typeface="Century Gothic" panose="020B0502020202020204" pitchFamily="34" charset="0"/>
              </a:rPr>
              <a:t> - Number of steps </a:t>
            </a:r>
          </a:p>
          <a:p>
            <a:r>
              <a:rPr lang="en-GB" sz="1200" dirty="0" smtClean="0">
                <a:latin typeface="Century Gothic" panose="020B0502020202020204" pitchFamily="34" charset="0"/>
              </a:rPr>
              <a:t> - Time Required </a:t>
            </a:r>
          </a:p>
          <a:p>
            <a:r>
              <a:rPr lang="en-GB" dirty="0"/>
              <a:t>	</a:t>
            </a:r>
          </a:p>
        </p:txBody>
      </p:sp>
      <p:sp>
        <p:nvSpPr>
          <p:cNvPr id="15" name="Rectangle 14"/>
          <p:cNvSpPr/>
          <p:nvPr/>
        </p:nvSpPr>
        <p:spPr>
          <a:xfrm>
            <a:off x="328816" y="3471967"/>
            <a:ext cx="3505200" cy="625478"/>
          </a:xfrm>
          <a:prstGeom prst="rect">
            <a:avLst/>
          </a:prstGeom>
          <a:no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p:cNvCxnSpPr/>
          <p:nvPr/>
        </p:nvCxnSpPr>
        <p:spPr>
          <a:xfrm>
            <a:off x="3822212" y="4093211"/>
            <a:ext cx="518909" cy="1022677"/>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342260" y="4907309"/>
            <a:ext cx="4193279" cy="1036292"/>
          </a:xfrm>
          <a:prstGeom prst="rect">
            <a:avLst/>
          </a:prstGeom>
          <a:no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4400549" y="5105798"/>
            <a:ext cx="4210049" cy="1292662"/>
          </a:xfrm>
          <a:prstGeom prst="rect">
            <a:avLst/>
          </a:prstGeom>
          <a:noFill/>
        </p:spPr>
        <p:txBody>
          <a:bodyPr wrap="square" rtlCol="0">
            <a:spAutoFit/>
          </a:bodyPr>
          <a:lstStyle/>
          <a:p>
            <a:pPr marL="171450" indent="-171450">
              <a:buFontTx/>
              <a:buChar char="-"/>
            </a:pPr>
            <a:r>
              <a:rPr lang="en-GB" sz="1200" dirty="0" smtClean="0">
                <a:latin typeface="Century Gothic" panose="020B0502020202020204" pitchFamily="34" charset="0"/>
              </a:rPr>
              <a:t>5 Participants at most </a:t>
            </a:r>
          </a:p>
          <a:p>
            <a:pPr marL="171450" indent="-171450">
              <a:buFontTx/>
              <a:buChar char="-"/>
            </a:pPr>
            <a:r>
              <a:rPr lang="en-GB" sz="1200" dirty="0" smtClean="0">
                <a:latin typeface="Century Gothic" panose="020B0502020202020204" pitchFamily="34" charset="0"/>
              </a:rPr>
              <a:t>Subjects should be typical user of the system, or possess interests with the domain.</a:t>
            </a:r>
          </a:p>
          <a:p>
            <a:pPr marL="171450" indent="-171450">
              <a:buFontTx/>
              <a:buChar char="-"/>
            </a:pPr>
            <a:r>
              <a:rPr lang="en-GB" sz="1200" dirty="0" smtClean="0">
                <a:latin typeface="Century Gothic" panose="020B0502020202020204" pitchFamily="34" charset="0"/>
              </a:rPr>
              <a:t>Make a list (Names, Time and Contact details) </a:t>
            </a:r>
          </a:p>
          <a:p>
            <a:pPr marL="171450" indent="-171450">
              <a:buFontTx/>
              <a:buChar char="-"/>
            </a:pPr>
            <a:endParaRPr lang="en-GB" sz="1200" dirty="0" smtClean="0">
              <a:latin typeface="Century Gothic" panose="020B0502020202020204" pitchFamily="34" charset="0"/>
            </a:endParaRPr>
          </a:p>
          <a:p>
            <a:r>
              <a:rPr lang="en-GB" dirty="0"/>
              <a:t>	</a:t>
            </a:r>
          </a:p>
        </p:txBody>
      </p:sp>
      <p:pic>
        <p:nvPicPr>
          <p:cNvPr id="1026" name="Picture 2" descr="http://media.nngroup.com/media/editor/alertbox/20000319-user-testing-diminshing-returns-curv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4403829"/>
            <a:ext cx="3505200" cy="210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4354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Consent Forms</a:t>
            </a:r>
            <a:endParaRPr lang="en-GB" dirty="0"/>
          </a:p>
        </p:txBody>
      </p:sp>
      <p:pic>
        <p:nvPicPr>
          <p:cNvPr id="5" name="Picture 4"/>
          <p:cNvPicPr>
            <a:picLocks noChangeAspect="1"/>
          </p:cNvPicPr>
          <p:nvPr/>
        </p:nvPicPr>
        <p:blipFill>
          <a:blip r:embed="rId2"/>
          <a:stretch>
            <a:fillRect/>
          </a:stretch>
        </p:blipFill>
        <p:spPr>
          <a:xfrm>
            <a:off x="1714500" y="1295400"/>
            <a:ext cx="5715000" cy="5401459"/>
          </a:xfrm>
          <a:prstGeom prst="rect">
            <a:avLst/>
          </a:prstGeom>
        </p:spPr>
      </p:pic>
    </p:spTree>
    <p:extLst>
      <p:ext uri="{BB962C8B-B14F-4D97-AF65-F5344CB8AC3E}">
        <p14:creationId xmlns:p14="http://schemas.microsoft.com/office/powerpoint/2010/main" val="20659318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533400"/>
            <a:ext cx="7912734" cy="5791200"/>
          </a:xfrm>
          <a:prstGeom prst="rect">
            <a:avLst/>
          </a:prstGeom>
        </p:spPr>
      </p:pic>
    </p:spTree>
    <p:extLst>
      <p:ext uri="{BB962C8B-B14F-4D97-AF65-F5344CB8AC3E}">
        <p14:creationId xmlns:p14="http://schemas.microsoft.com/office/powerpoint/2010/main" val="29263629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entury Gothic" panose="020B0502020202020204" pitchFamily="34" charset="0"/>
              </a:rPr>
              <a:t>Running the test</a:t>
            </a:r>
            <a:endParaRPr lang="en-GB" dirty="0">
              <a:latin typeface="Century Gothic" panose="020B0502020202020204" pitchFamily="34" charset="0"/>
            </a:endParaRPr>
          </a:p>
        </p:txBody>
      </p:sp>
      <p:sp>
        <p:nvSpPr>
          <p:cNvPr id="3" name="Content Placeholder 2"/>
          <p:cNvSpPr>
            <a:spLocks noGrp="1"/>
          </p:cNvSpPr>
          <p:nvPr>
            <p:ph idx="1"/>
          </p:nvPr>
        </p:nvSpPr>
        <p:spPr/>
        <p:txBody>
          <a:bodyPr>
            <a:normAutofit/>
          </a:bodyPr>
          <a:lstStyle/>
          <a:p>
            <a:pPr marL="0" indent="0" fontAlgn="base">
              <a:buNone/>
            </a:pPr>
            <a:r>
              <a:rPr lang="en-GB" sz="1200" b="1" dirty="0">
                <a:effectLst>
                  <a:outerShdw blurRad="38100" dist="38100" dir="2700000" algn="tl">
                    <a:srgbClr val="000000">
                      <a:alpha val="43137"/>
                    </a:srgbClr>
                  </a:outerShdw>
                </a:effectLst>
              </a:rPr>
              <a:t>Pilot Testing  </a:t>
            </a:r>
          </a:p>
          <a:p>
            <a:pPr marL="0" indent="0" fontAlgn="base">
              <a:buNone/>
            </a:pPr>
            <a:r>
              <a:rPr lang="en-GB" sz="1200" dirty="0"/>
              <a:t>Prior to conducting a usability test, make sure you have all of your materials, consents and documentation prepared and checked.  It is important to pilot test equipment and materials with a volunteer participant. Run the pilot test </a:t>
            </a:r>
            <a:r>
              <a:rPr lang="en-GB" sz="1200" dirty="0" smtClean="0"/>
              <a:t>10 – 15 minutes prior </a:t>
            </a:r>
            <a:r>
              <a:rPr lang="en-GB" sz="1200" dirty="0"/>
              <a:t>to the first test session so that you have time to deal with any technical issues, or change the scenarios or other materials if necessary.  </a:t>
            </a:r>
            <a:endParaRPr lang="en-GB" sz="1200" dirty="0" smtClean="0"/>
          </a:p>
          <a:p>
            <a:pPr marL="0" indent="0" fontAlgn="base">
              <a:buNone/>
            </a:pPr>
            <a:endParaRPr lang="en-GB" sz="1200" dirty="0"/>
          </a:p>
          <a:p>
            <a:pPr marL="0" indent="0" fontAlgn="base">
              <a:buNone/>
            </a:pPr>
            <a:r>
              <a:rPr lang="en-GB" sz="1200" dirty="0" smtClean="0"/>
              <a:t>The </a:t>
            </a:r>
            <a:r>
              <a:rPr lang="en-GB" sz="1200" dirty="0"/>
              <a:t>pilot test allows you to:</a:t>
            </a:r>
          </a:p>
          <a:p>
            <a:pPr marL="228600" indent="-228600" fontAlgn="base">
              <a:buFont typeface="+mj-lt"/>
              <a:buAutoNum type="arabicPeriod"/>
            </a:pPr>
            <a:r>
              <a:rPr lang="en-GB" sz="1200" dirty="0"/>
              <a:t>Test the equipment</a:t>
            </a:r>
          </a:p>
          <a:p>
            <a:pPr marL="228600" indent="-228600" fontAlgn="base">
              <a:buFont typeface="+mj-lt"/>
              <a:buAutoNum type="arabicPeriod"/>
            </a:pPr>
            <a:r>
              <a:rPr lang="en-GB" sz="1200" dirty="0"/>
              <a:t>Provides practice for the facilitator and note-takers</a:t>
            </a:r>
          </a:p>
          <a:p>
            <a:pPr marL="228600" indent="-228600" fontAlgn="base">
              <a:buFont typeface="+mj-lt"/>
              <a:buAutoNum type="arabicPeriod"/>
            </a:pPr>
            <a:r>
              <a:rPr lang="en-GB" sz="1200" dirty="0"/>
              <a:t>Get a good sense whether your questions and scenarios are clear to the participant</a:t>
            </a:r>
          </a:p>
          <a:p>
            <a:pPr marL="228600" indent="-228600" fontAlgn="base">
              <a:buFont typeface="+mj-lt"/>
              <a:buAutoNum type="arabicPeriod"/>
            </a:pPr>
            <a:r>
              <a:rPr lang="en-GB" sz="1200" dirty="0"/>
              <a:t>Make any last minute adjustments</a:t>
            </a:r>
          </a:p>
          <a:p>
            <a:pPr marL="0" indent="0">
              <a:buNone/>
            </a:pPr>
            <a:r>
              <a:rPr lang="en-GB" dirty="0"/>
              <a:t/>
            </a:r>
            <a:br>
              <a:rPr lang="en-GB" dirty="0"/>
            </a:br>
            <a:endParaRPr lang="en-GB" dirty="0"/>
          </a:p>
        </p:txBody>
      </p:sp>
    </p:spTree>
    <p:extLst>
      <p:ext uri="{BB962C8B-B14F-4D97-AF65-F5344CB8AC3E}">
        <p14:creationId xmlns:p14="http://schemas.microsoft.com/office/powerpoint/2010/main" val="167610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Techniques</a:t>
            </a:r>
            <a:endParaRPr lang="en-GB" dirty="0"/>
          </a:p>
        </p:txBody>
      </p:sp>
      <p:sp>
        <p:nvSpPr>
          <p:cNvPr id="3" name="Content Placeholder 2"/>
          <p:cNvSpPr>
            <a:spLocks noGrp="1"/>
          </p:cNvSpPr>
          <p:nvPr>
            <p:ph idx="1"/>
          </p:nvPr>
        </p:nvSpPr>
        <p:spPr/>
        <p:txBody>
          <a:bodyPr>
            <a:normAutofit fontScale="62500" lnSpcReduction="20000"/>
          </a:bodyPr>
          <a:lstStyle/>
          <a:p>
            <a:pPr fontAlgn="base"/>
            <a:r>
              <a:rPr lang="en-GB" b="1" dirty="0"/>
              <a:t>Concurrent Think Aloud (CTA)</a:t>
            </a:r>
            <a:r>
              <a:rPr lang="en-GB" sz="2600" dirty="0"/>
              <a:t> is used to understand participants’ thoughts as they interact with a product by having them think aloud while they work. The goal is to encourage participants to keep a running stream of consciousness as they work</a:t>
            </a:r>
            <a:r>
              <a:rPr lang="en-GB" sz="2600" dirty="0" smtClean="0"/>
              <a:t>.</a:t>
            </a:r>
          </a:p>
          <a:p>
            <a:pPr marL="0" indent="0" fontAlgn="base">
              <a:buNone/>
            </a:pPr>
            <a:endParaRPr lang="en-GB" sz="2600" dirty="0"/>
          </a:p>
          <a:p>
            <a:pPr fontAlgn="base"/>
            <a:r>
              <a:rPr lang="en-GB" dirty="0"/>
              <a:t> </a:t>
            </a:r>
            <a:r>
              <a:rPr lang="en-GB" b="1" dirty="0"/>
              <a:t>Retrospective Think Aloud (RTA)</a:t>
            </a:r>
            <a:r>
              <a:rPr lang="en-GB" dirty="0"/>
              <a:t>, </a:t>
            </a:r>
            <a:r>
              <a:rPr lang="en-GB" sz="2600" dirty="0"/>
              <a:t>the moderator asks participants to retrace their steps when the session is complete. Often participants watch a video replay of their actions, which may or may not contain eye-gaze patterns</a:t>
            </a:r>
            <a:r>
              <a:rPr lang="en-GB" sz="2600" dirty="0" smtClean="0"/>
              <a:t>.</a:t>
            </a:r>
          </a:p>
          <a:p>
            <a:pPr marL="0" indent="0" fontAlgn="base">
              <a:buNone/>
            </a:pPr>
            <a:endParaRPr lang="en-GB" sz="2600" dirty="0"/>
          </a:p>
          <a:p>
            <a:pPr algn="just" fontAlgn="base"/>
            <a:r>
              <a:rPr lang="en-GB" b="1" dirty="0"/>
              <a:t>Concurrent Probing (CP)</a:t>
            </a:r>
            <a:r>
              <a:rPr lang="en-GB" dirty="0"/>
              <a:t> </a:t>
            </a:r>
            <a:r>
              <a:rPr lang="en-GB" sz="2600" dirty="0"/>
              <a:t>requires that as participants work on tasks—when they say something interesting or do something unique, the researcher asks follow-up questions</a:t>
            </a:r>
            <a:r>
              <a:rPr lang="en-GB" sz="2600" dirty="0" smtClean="0"/>
              <a:t>.</a:t>
            </a:r>
          </a:p>
          <a:p>
            <a:pPr algn="just" fontAlgn="base"/>
            <a:endParaRPr lang="en-GB" sz="2600" dirty="0"/>
          </a:p>
          <a:p>
            <a:pPr algn="just" fontAlgn="base"/>
            <a:r>
              <a:rPr lang="en-GB" b="1" dirty="0"/>
              <a:t>Retrospective Probing (RP)</a:t>
            </a:r>
            <a:r>
              <a:rPr lang="en-GB" dirty="0"/>
              <a:t> </a:t>
            </a:r>
            <a:r>
              <a:rPr lang="en-GB" sz="2600" dirty="0"/>
              <a:t>requires waiting until the session is complete and then asking questions about the participant’s thoughts and actions. Researchers often use RP in conjunction with other methods—as the participant makes comments or actions, the researcher takes notes and follows up with additional questions at the end of the session.</a:t>
            </a:r>
          </a:p>
          <a:p>
            <a:endParaRPr lang="en-GB" dirty="0"/>
          </a:p>
        </p:txBody>
      </p:sp>
    </p:spTree>
    <p:extLst>
      <p:ext uri="{BB962C8B-B14F-4D97-AF65-F5344CB8AC3E}">
        <p14:creationId xmlns:p14="http://schemas.microsoft.com/office/powerpoint/2010/main" val="1713137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Techniques</a:t>
            </a:r>
            <a:endParaRPr lang="en-GB" dirty="0"/>
          </a:p>
        </p:txBody>
      </p:sp>
      <p:sp>
        <p:nvSpPr>
          <p:cNvPr id="3" name="Content Placeholder 2"/>
          <p:cNvSpPr>
            <a:spLocks noGrp="1"/>
          </p:cNvSpPr>
          <p:nvPr>
            <p:ph idx="1"/>
          </p:nvPr>
        </p:nvSpPr>
        <p:spPr/>
        <p:txBody>
          <a:bodyPr>
            <a:normAutofit fontScale="92500" lnSpcReduction="20000"/>
          </a:bodyPr>
          <a:lstStyle/>
          <a:p>
            <a:pPr algn="just" fontAlgn="base"/>
            <a:r>
              <a:rPr lang="en-GB" b="1" dirty="0"/>
              <a:t>Concurrent Think Aloud (CTA)</a:t>
            </a:r>
            <a:r>
              <a:rPr lang="en-GB" sz="2600" dirty="0"/>
              <a:t> is used to understand participants’ thoughts as they interact with a product by having them think aloud while they work. The goal is to encourage participants to keep a running stream of consciousness as they work</a:t>
            </a:r>
            <a:r>
              <a:rPr lang="en-GB" sz="2600" dirty="0" smtClean="0"/>
              <a:t>.</a:t>
            </a:r>
          </a:p>
          <a:p>
            <a:pPr marL="0" indent="0" fontAlgn="base">
              <a:buNone/>
            </a:pPr>
            <a:endParaRPr lang="en-GB" sz="2600" dirty="0"/>
          </a:p>
          <a:p>
            <a:pPr algn="just" fontAlgn="base"/>
            <a:endParaRPr lang="en-GB" sz="2600" dirty="0"/>
          </a:p>
          <a:p>
            <a:pPr algn="just" fontAlgn="base"/>
            <a:r>
              <a:rPr lang="en-GB" b="1" dirty="0"/>
              <a:t>Retrospective Probing (RP)</a:t>
            </a:r>
            <a:r>
              <a:rPr lang="en-GB" dirty="0"/>
              <a:t> </a:t>
            </a:r>
            <a:r>
              <a:rPr lang="en-GB" sz="2600" dirty="0"/>
              <a:t>requires waiting until the session is complete and then asking questions about the participant’s thoughts and actions. Researchers often use RP in conjunction with other methods—as the participant makes comments or actions, the researcher takes notes and follows up with additional questions at the end of the session.</a:t>
            </a:r>
          </a:p>
          <a:p>
            <a:endParaRPr lang="en-GB" dirty="0"/>
          </a:p>
        </p:txBody>
      </p:sp>
    </p:spTree>
    <p:extLst>
      <p:ext uri="{BB962C8B-B14F-4D97-AF65-F5344CB8AC3E}">
        <p14:creationId xmlns:p14="http://schemas.microsoft.com/office/powerpoint/2010/main" val="3763689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1143000"/>
          </a:xfrm>
        </p:spPr>
        <p:txBody>
          <a:bodyPr/>
          <a:lstStyle/>
          <a:p>
            <a:r>
              <a:rPr lang="en-GB" dirty="0" smtClean="0">
                <a:latin typeface="Century Gothic" panose="020B0502020202020204" pitchFamily="34" charset="0"/>
              </a:rPr>
              <a:t>Running the test </a:t>
            </a:r>
            <a:endParaRPr lang="en-GB" dirty="0">
              <a:latin typeface="Century Gothic" panose="020B0502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2057400" y="2514600"/>
            <a:ext cx="5348267" cy="2328069"/>
          </a:xfrm>
          <a:prstGeom prst="rect">
            <a:avLst/>
          </a:prstGeom>
        </p:spPr>
      </p:pic>
    </p:spTree>
    <p:extLst>
      <p:ext uri="{BB962C8B-B14F-4D97-AF65-F5344CB8AC3E}">
        <p14:creationId xmlns:p14="http://schemas.microsoft.com/office/powerpoint/2010/main" val="1224655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entury Gothic" panose="020B0502020202020204" pitchFamily="34" charset="0"/>
              </a:rPr>
              <a:t>Running the test</a:t>
            </a:r>
            <a:endParaRPr lang="en-GB" dirty="0">
              <a:latin typeface="Century Gothic" panose="020B0502020202020204" pitchFamily="34" charset="0"/>
            </a:endParaRPr>
          </a:p>
        </p:txBody>
      </p:sp>
      <p:sp>
        <p:nvSpPr>
          <p:cNvPr id="3" name="Content Placeholder 2"/>
          <p:cNvSpPr>
            <a:spLocks noGrp="1"/>
          </p:cNvSpPr>
          <p:nvPr>
            <p:ph idx="1"/>
          </p:nvPr>
        </p:nvSpPr>
        <p:spPr/>
        <p:txBody>
          <a:bodyPr/>
          <a:lstStyle/>
          <a:p>
            <a:r>
              <a:rPr lang="en-GB" dirty="0" smtClean="0"/>
              <a:t>1- Run Tobi studio 3.21</a:t>
            </a:r>
          </a:p>
          <a:p>
            <a:r>
              <a:rPr lang="en-GB" dirty="0"/>
              <a:t>https://www.youtube.com/watch?v=tpLUkKN3AWE</a:t>
            </a:r>
          </a:p>
        </p:txBody>
      </p:sp>
    </p:spTree>
    <p:extLst>
      <p:ext uri="{BB962C8B-B14F-4D97-AF65-F5344CB8AC3E}">
        <p14:creationId xmlns:p14="http://schemas.microsoft.com/office/powerpoint/2010/main" val="30709368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581400"/>
            <a:ext cx="7197083"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4" descr="data:image/jpeg;base64,/9j/4AAQSkZJRgABAQAAAQABAAD/2wCEAAkGBxQQEhUQEBQQDxQQEBYUFRQUFBAQDxQVFRQYFxQVFhUYHSggGholHBQVITEiJSkrLi4uGB8zODMsNygtLisBCgoKDg0OGhAQGiwkHyQsLCwsLCwsLCwsLCwsLC0sLCwsLCwsLCwsLCwsLCwsLCwsLCwsLCwsLCwsLCwsLCwsLP/AABEIAH0BHAMBEQACEQEDEQH/xAAcAAEAAgMBAQEAAAAAAAAAAAAAAQcEBQYIAgP/xABGEAABAwIABwkNBgYDAQAAAAABAAIDBBEFBgcSITFBEzM1UXFzkbGyFCIyUlRhcoGSk6Gz0RUWNEJTdBcjQ2KCwSWi4ST/xAAaAQEAAgMBAAAAAAAAAAAAAAAAAQUDBAYC/8QALBEAAgEDAgYCAgICAwAAAAAAAAECAwQRMTMFEhMhMlEUQVJhFSJCcSOBkf/aAAwDAQACEQMRAD8AvFAEAQBAEAQBAEAQBAEAQBAEAQBAEAQBAEAQBAEAQBAEAQBAEAQBAQSgOewtjXHESyMbq4aDY2YPXtVbccRhSeI92WNvw6dVZfZGqZjo+/fRMI4g5wPSVpri8s94m4+Dxa7SOjwRhqOpHeaHDW0+EPP51aW13CvoVVxa1KL7o2i2jXCAIAgCAIAgCAIAgCAIAgCAIAgCAIAgCAIAgCAIAgCAIAgCAi6AXQBAc7jhhTcoxGw2fLfTtDdp/wBKs4jc9OHItWWXDrfqT5nojg1zp0YUEn7UdU6J7ZGGxab/AFHIVkpVXTmpxMVakqkHBlpwTZ7WvGpzQR6wuvpy5oqRyE48snH0fsvZ5CAIAgCAIAgCAIAgCAIAgCAIAgCAIAgCAIAgCAIAgCAIDAwphWOnbeQ6TqaNLjyBa9e4hRWZMz0LedZ4ijnJsdTfvIhb+52n4BVcuMd/6otI8H7f2kfvTY5sO+RuZ52kOCy0+LQfkjFU4TNeLyZM+N0Abdue88VrfErLPiVJLKMMOG1m8PscZhKudPIZH6zqGwDYAqGvWlWlzSL+hRjRhyxMVYTMFICYy8IdksstPBsRZFGw62saDy2XX0YuNNL9HHV5c1RtezLWYxmHU4VhidmyTQxutfNc9jHW5CVKi3ojG6kYvuz8vt6m8op/ex/VTyS9EdaHsluHKYkAVFOSTYASxkknZrTkl6J6sHozYryZAgCAIAgCAIAgCAIAgCAID4keGgkkAAXJOgAIQzXfeGl8pp/ex/Ve+nP0Y+tD2PvDS+U0/vY/qnTn6HWh7MmiwlFMSIpYpc3XmPa8i+q9ivLjJanqM4y0ZlqD2EAQBAEB+csmaC46gL9C8ylypsmMcvBVuEa108jpHfmJsOJuwBclcVXVm22dbb0lSgkkYwWEzhAFANlTYBqJG5zYzY6Rcht+QFbcLGtPvg1J31CDw2Y1Tg6WLfI3t8+aSOkaFjqW9WnrFmSnc0qmkkfhHGXGzQXHiALj0BY405N9kzLKpGK7tHU4uYtuzhLOM0NN2sPhE7C76K3suHvmU6hT3vEE4uFP/wBOzsrwpAgKSyrt/wCQdzMfUVZWvgUN/unHZvmC2TRMvBTf58Or8RF8xq8TX9TLRf8AdHpNU505KAIAgCAIAgCAIAgCAIAgMTC28y80/slTHyR4qeLPNbWiw1alcpYRy7fcm3mCY7gsjIsP5tTzcfW5ad5oiz4Z5SLWWiXAQBAEAUAxsIMzo3tGtzHAesFY6yzTZkpPE037Kpts4lx7WHhnYReVlBQSFIN/ijgzdpTI4XZFp8xdsHq1qy4dbdSfM9EVnErnpw5Vqzvgui/0c4SQjRJAbbYFHKvROSV6IJQEICk8q3493Mx9RVla+BQ8Q3Tj1smiZWCt/h/cRfMavM/FmWj5o9JqmOnCAIAgCAIAgCAIAgCAIAgMTC28y80/sleo6o8T8Wea26hyK5OXep9IQWPkX32p5uPtOWld6ItOGayLWWiXAQBAEAQEEKAcVjLi64OdNAC8ON3MGsHaQOJUd9w983PTReWPEFy9Oozl3tINiCDxEEFVHJJaplupxa7Mz8GYHlnNmtIbte4ENHTrWzQs6lWWMYRr17ynSj3fcsLBdA2njEbNms7SdpK6WhRjRhyxOZr1pVp80jNWUxBSAgCAICEBSeVb8e7mY+oqytfAoeIbpx62TRMrBW/w/uIvmNXip4syUfNHpJU51BKAhALoAgF0AugF1GQFICAXQEoAgMTC28y80/sleo6o8T8Wea26hyK5OXep9IQWPkX32p5uPtOWld6ItOGayLVWiXAQC6jIF1ICAlAfKEM+DC06SGnlAXnkjnQ9c79n2AFKWCM5JCkgi6Am6DIuhORdCMkoSU3j1jFVQ100cU8sbGltmtdYC7QTZb9ClCUctFLd3FSFVqLOOrq6Sd+6TPdK+wGc43NhqC2oxUeyNCdSU3mTMdejwfUby0hzTYtIII1gg3B6VGMkptPKNx97q3ymf2li6FP0Z/l1vyH3trfKp/aU9Cn6Hy635D721vlM/tKOhT9D5db8i1cmOEJaijMk73Su3d7c5xubANsPitG4iozwi4spynTzJnWlYDcOVxkx7pqMmO5mlGtjLGx4nO1BZ6dCUzTrXkKfY4Wvyn1bz/KbDAPRMj+km3wWzG0itTQnxGb8UaebHavfrqZB6IYzqasioQ9GB3lb2fj97a3yqf2lPRp+jz8qt+R+sWOtc3VUyH0gx3WEdCm/o9K8qr7NvQZTqthG6thnG3vTG/pGj4LG7WL0M8OITWp3GLuUCmqyI3k08jtTX+CTxNfqWrUt5QN+je06nZnXArAbhi4W3mXmn9kr1HVHifizzW3UORXJy71PpCCx8i++VPNx9py0rvRFpwzWX/RuMq+FZqZkBglfDnveHZptewFljtYRk3lGxf1ZQiuV4K6+9lb5TP7ZW50Kfoq/lVvyMimx5r49VQ53ptjf1i68u3g/o9K9rL7OiwVlUlabVMTJB40V2O9lxIPSsUrTtmJtU+JP/NFh4AxggrWZ8Dw63hMOiRh4nNWnOnKGpZUq8Ki/qbZeDMchlRndHQOcxzmO3WMXaS12l4vpCzW6zPDRqXjcaWUU79qz/rz+9k+qsunD0UfWqfkx9qz/AK8/vZPqnTh6HWqfkXVk4mc+gic9znuJfcuJc49+dpVZXwpvBfWjbpJsjKPM5lBK5jnMcCyxaS1wu8bQpoJOaTF5JxpNopb7Vn/Xn97J9VZdOHooevU/Jj7Vn/Xn97J9VHTj6HWqfky4sl87pKFrpHOed1eLuJcdDtGkqvuFieEXVi3KllnXrAbpRWUSFxwhOQ15BLdIa4jwArKhJKCKG9hJ1XhHMPYRoIIPEQQVsppmk01qQhAAUdiT9e5n+I/2XfRRzR9nrpz9EdzP8R/su+ic0fY6c/TJ7mf4knsu+ic0fY6c/RcWSVhbQkOBae6H6CCDqbxquuWnPJd2CxSwyMpWMMlNE2GDOEs4PfNBJYwaCQdhOpRbwUpZkTeVpRjiGpTxgfrLZCSb3LXEnlVlzR9lI4Tf0yO53+I/2XfROZeyOlP0x3O/xH+y76JzL2OlP0x3O/xH+y5TzR9jpz9M/Mi2g6DxHQUX6PLi1qgpxggBAW5ktxldO00szs58Quxx8JzNVjxkKuuaXK8ou7G4c1yy+jtcK7zLzT+yVrQ1RvT8WebG6hyK6OXep9IQWPkX3yp5uPtOWld6ItOGayM7LLGXMps0F3fv1An8o4l4tGk2ZuIxbisFXbg8flf7Lvot/mXsqOnL0fmpf6POAhBl4KwlJSytmhdmvYfURtaRtBXmcFNYZkpVXTlzIv7FzC7aynZUM0Z475vivGhzfUVUzi4ywdHRqqpBSNDlY4PfzsXbCyW24YL/AGWUorQ58goC9MmXB8PK/tlVVxuM6Gz2kRlO4Om5WfMCW+4he7LKNVqc8EBdeSjg9vOydpVlz5l9w/ZOyWubx8Fg4h0BMkYRSmVUWr3czH1FWVr4FFf7pyC2TRMrBO/w/uIvmNXmp4mWl5o9IbmOIdAVPlnTYXoncxxDoCjuMIjcxxDoCZYwvRIbbVoQJYXYx5KmMGznRgjYXNuFOGeXKP2R3VD48XtMU4kOaH6DamIkAOiJJsACwkpiQ5oadjI3McQ6AvOWesIbkOIdATLGF6NdhbAMFUwsmjY4EWvYBw84cNIK9xqSi+zMU6MJrDRQWGaE088sB0mKQtvxjYeghWtOXNFM52tDkm4mGvZjOhyfVBjwhTkG2c9zD5w5jhbpt0LBXWYM27N4rIvDCu8S80/slVkNUX0/Fnmxuociujl3qfSEFj5F98qebj7TlpXeiLThmsi1HMB12K0clu1k+TEOIdAU5ZHKvRx+P+KsU9PJNGxrJoml7XNAbnAaXNdsIIus1GtJSwzTureEoZS7lLK0KEIC1MjNXeKeEnwJGvA4g4WPxaq+7WGmXHDZZi4m2yscHu52LthY7bcNi+2WUqrQ58gp9gvTJlwfDyv7ZVVcbjOhs9pEZTuDpuVnzAlvuIm92WUarU50IC68lHB7edk7SrLnzL7h+ydktc3iEBSeVb8e7mY+oqytfAoeIbpx62TRMrBW/wAP7iL5jV5n4sy0fNHpNUx04QBAEBQmURv/ACM/pN7DVa2+Omjnr3dZzmasq7Gplm4xOH/3U37hnWsdbwZsWu7E9DBVJ0gQEIChMoYthGp9NvymK1t/BHPXu8znlmNQ3WJP4+m58dRWKtts2bTeRe+Fd5l5p/ZKqoeSOgn4s82N1DkV0cu9T6QgsfIvvtTzcfactK70RacM1kWstEuAgMLDIvTzcy/slTDyR4qeDPNwV0csSgLIyLeHVehF1vWjeaIteGayOjyscHu56LtrDbbht32yylFaHPEFCS9MmXB8PK/tlVVxuM6Gz2kRlO4Om5WfMCW+4ib3ZZRqtTnQgLryUcHt52TtKsufMvuH7J2S1zeIQFJ5V/x7uZj6irK18Ch4hunHrZNEysFb/D+4i+Y1eZ6GWjuI9JXVMdOSgCAIChcofCNR6Tew1Wlv4I5++3Wc4s/2aRt8T/x1L+4Z1rFW8GbNruxPQyqTpAgIUAoXKHwjUekz5TFbW/gjnb3dZzqzGqbrEr8fTc+OorFW22bFpuovfCu8y80/slVUPJHQz8WebG6hyK6OXep9IQWPkX32p5uPtOWld6ItOGayLWWiXBCAxMMbxLzL+yV6hqjHU8WebQrk5dkoCyci3h1Xoxdb1pXmiLThmsjosrHB7uei7awW24bl9sspRWhzxBT7JL0yZcHw8r+2VVXG4zobPaRGU7g6blZ8wJb7iJvdllGq1OdCAuvJRwe3nZO0qy58y+4fsnZLXN4gqAU9lgpC2qjlsc2WG19mcwm46HBWNpLtgpeIxfOpHCLcK0A7dVtVtYKjH0yc4LaxTyjRPa2KtO5SCw3Sx3J+y5t4J5dCrqts08xLq3votcszuqWujlF43skBF7tc13UtZxaN5VIvRmQCoPYugKHyii2EZ+VvYarS38Ec9e7rObWf7NM2uKkoZW0znaAKhnxdb/ax1VmDNi2eKscnodVB0pKAglAUBj1MH4QqXA3G6AX9FjWnqVrQWII5y7adV4NEsxrG7xIF6+mt+sOySsNbbZs2i/5UXvhMXhkA2xPH/Uqrj5HQT8WebGhXOTl3qSpILDyMzATzsJALomEDac1xv2h0rSu9EWfDGlJotpaJckKAa3GSobHSzvcbBsL9P+JA61kprMkkYq0lGDbPOgVwcwSgLLyLsOdUu2WiHrGef9rRvH2Ra8MXkzoMrHB7uei7YWG23DbvtllKK0OfIKAvTJlwfDyv7ZVVcbjOhs9pEZTuDpuVnzAlvuIm92WUarU50IC68lHB7edk7SrLnzL7h+ydktc3iEBpca8X2V8Bhd3rgc6N9rlj+Pk2FZKVRwlkwV6MascMovDGB5qSTcp2Fjth1scONrtoVnCpGa7HP1aMqbxIwVkMQQH0yQt8ElvIS3qXlxTPSm46MzIcNVDBZlRUNHEJZAOteenH0e1XqL/JlvZLauSajL5Xvldu7xnPc57rANsLnYq65SjLCRd2MpTpZkzjsrmDCyqbUAd5PGGk20B7L6+UW6FtWs1y4NHiNNqfMjhFtlayWutpFwQbg7QRtUYyFlPJ3mCcp88TQyeNs+aLZwJY8jz7CVqStE9GWVPiEorDRtP4stt+GffnBbqXj4b9mb+Sj+JrMK5UJ5GlkMbIM4WzyS945Nl17hapPLMNTiMpLEUcE95cSSSSTck6SSdZW2lhFc228shSQdnkpwWZawTW7ynaXX2Z7mlrRy2JK1bqaUcFhYU+apzei5y24sdqrky7xk88YyYNNLVSwuFs15LfOx2lpHqPwKtqc+aKOauIOFRo1iymEycG4Qkp5GzQuMb2aiNOvWCNoPEvEoKWp7p1JU5ZidzS5VZgLSQRvPG1zmfDStWVos9mWMOJNL+yP3dlYfspm+8P0UfD/Z6/k/0cxjLjnUVzdzkLY4733Nl7EjVnE61npUIweTUr3c6qx9HOrOagCAujJVgowUe6OFjUv3T/AAtZh9Y0+tVlzPmmX9jT5KeX9n3lY4PdzsXbCi23Cb7ZZSitDnyCn2C9MmXB8PK/tlVVxuM6Gz2kRlO4Om5WfMCW+4ib3ZZRqtTnQgLryUcHt52TtKsufMvuH7J2S1zeCAghAY1fg6KoYY5o2StOx4Dh/wCFelJrQ8Spxlqjh8LZLIHkmnkfB/a4bqz46fitmF1JamhV4dB+HY5aryZ1rPA3CYW/K8tPQ4BZldQZqS4dUWhqp8T61nhU0v8Ajmu6isir039mGVnVX0Yxxcqxp7mqPYK9dWH0zz8ar6LXyV0r4qItlY6N3dDzZwLTYhumx5FX3Mk55Rc2MHGlhnQYdwPHWQugmFw7UfzNdscPOFihNweUZ6tKNSOGUtjFiZU0bjdpmj1iRgLhb+4awVZU60JalFWtJ03p2OcWfU1cYJQBAEBBKErudBi/ihU1jhmMMcZOmV4LWgeYHS71LBOvGJs0bSdR+i6MXMBx0MIhi5XOPhPcdZKrqk3N5ZeUaKpR5UbVeDMcxjriizCDAQRHMwd4+1xbxXcY6lmpVXT/ANGpdWyrL9lO4ZwDUUZtPG5gH5x30R5HDR02VjGtGS7FLUt6lPVGsWQwBRgBTgBRkH3FE57g1gL3HU1oLnH1BQ3hZZ6jFy0O9xPydySObNWjc4xpER3x/Fn+K3za+RatW5WMRLG3sG3zTLajYGgAAAAAADUANQC0C4SwsHKZTqZ8tC5kbHSOMsehoLnWDtOgLPbtKeTVvYuVLCKh+wanyeo9276Kw6sfZSfHqeiPsGp8nqPdv+ih1Y+x8ep6LnydQOjoImSNcxwL7tcC1w787Cq6u055L20TVJJkZRoHSUErI2ue4llmtGc42eL2CUHiabF3FypNIpn7CqfJ6j3b1ZdWPsovj1PQ+wqnyeo929OrD2Pj1PRb+TGmfFQtZIx0bt1f3rgWu0niKr7hpz7F1ZRlGlhnXLAbgQBAEBBQhiyAISEICh6koWUgghSQarCGLNJPplp4XE/mzA1/tNsV6VSa+zFOhTlqjTy5OaB39N7fRkeAsquZmD4NF/R+f8MqHim94U+VUHwKPo/SLJxQNO9yO9KR9vgvPyajJVjRX0bagxXo4CDHTwgjU4tD3j/J1yvLqzf2ZoW9OOiNuGrGZUShIQgISfL2BwsQCDsIBCaaENJ6mkrMTaGXS6mhBO1g3I8veWuVljWmvswStaUvo1jsmtCfySjkkdZevk1PZj+BR9Efw1ofFl965T8mp7I/j6PoyKbJ9QM/o5/pve7/AGvLuJv7PSsqK+je0OC4YBaGKKEf2May/LYaVjlKT1ZnjThDRGYvBkCkBQQEJCkBR9AFSQyUJIQBPsglCT//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450" y="685800"/>
            <a:ext cx="27051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7" descr="data:image/jpeg;base64,/9j/4AAQSkZJRgABAQAAAQABAAD/2wCEAAkGBxQQEhUQEBQQDxQQEBYUFRQUFBAQDxQVFRQYFxQVFhUYHSggGholHBQVITEiJSkrLi4uGB8zODMsNygtLisBCgoKDg0OGhAQGiwkHyQsLCwsLCwsLCwsLCwsLC0sLCwsLCwsLCwsLCwsLCwsLCwsLCwsLCwsLCwsLCwsLCwsLP/AABEIAH0BHAMBEQACEQEDEQH/xAAcAAEAAgMBAQEAAAAAAAAAAAAAAQcEBQYIAgP/xABGEAABAwIABwkNBgYDAQAAAAABAAIDBBEFBgcSITFBEzM1UXFzkbGyFCIyUlRhcoGSk6Gz0RUWNEJTdBcjQ2KCwSWi4ST/xAAaAQEAAgMBAAAAAAAAAAAAAAAAAQUDBAYC/8QALBEAAgEDAgYCAgICAwAAAAAAAAECAwQRMTMFEhMhMlEUQVJhFSJCcSOBkf/aAAwDAQACEQMRAD8AvFAEAQBAEAQBAEAQBAEAQBAEAQBAEAQBAEAQBAEAQBAEAQBAEAQBAQSgOewtjXHESyMbq4aDY2YPXtVbccRhSeI92WNvw6dVZfZGqZjo+/fRMI4g5wPSVpri8s94m4+Dxa7SOjwRhqOpHeaHDW0+EPP51aW13CvoVVxa1KL7o2i2jXCAIAgCAIAgCAIAgCAIAgCAIAgCAIAgCAIAgCAIAgCAIAgCAi6AXQBAc7jhhTcoxGw2fLfTtDdp/wBKs4jc9OHItWWXDrfqT5nojg1zp0YUEn7UdU6J7ZGGxab/AFHIVkpVXTmpxMVakqkHBlpwTZ7WvGpzQR6wuvpy5oqRyE48snH0fsvZ5CAIAgCAIAgCAIAgCAIAgCAIAgCAIAgCAIAgCAIAgCAIDAwphWOnbeQ6TqaNLjyBa9e4hRWZMz0LedZ4ijnJsdTfvIhb+52n4BVcuMd/6otI8H7f2kfvTY5sO+RuZ52kOCy0+LQfkjFU4TNeLyZM+N0Abdue88VrfErLPiVJLKMMOG1m8PscZhKudPIZH6zqGwDYAqGvWlWlzSL+hRjRhyxMVYTMFICYy8IdksstPBsRZFGw62saDy2XX0YuNNL9HHV5c1RtezLWYxmHU4VhidmyTQxutfNc9jHW5CVKi3ojG6kYvuz8vt6m8op/ex/VTyS9EdaHsluHKYkAVFOSTYASxkknZrTkl6J6sHozYryZAgCAIAgCAIAgCAIAgCAID4keGgkkAAXJOgAIQzXfeGl8pp/ex/Ve+nP0Y+tD2PvDS+U0/vY/qnTn6HWh7MmiwlFMSIpYpc3XmPa8i+q9ivLjJanqM4y0ZlqD2EAQBAEB+csmaC46gL9C8ylypsmMcvBVuEa108jpHfmJsOJuwBclcVXVm22dbb0lSgkkYwWEzhAFANlTYBqJG5zYzY6Rcht+QFbcLGtPvg1J31CDw2Y1Tg6WLfI3t8+aSOkaFjqW9WnrFmSnc0qmkkfhHGXGzQXHiALj0BY405N9kzLKpGK7tHU4uYtuzhLOM0NN2sPhE7C76K3suHvmU6hT3vEE4uFP/wBOzsrwpAgKSyrt/wCQdzMfUVZWvgUN/unHZvmC2TRMvBTf58Or8RF8xq8TX9TLRf8AdHpNU505KAIAgCAIAgCAIAgCAIAgMTC28y80/slTHyR4qeLPNbWiw1alcpYRy7fcm3mCY7gsjIsP5tTzcfW5ad5oiz4Z5SLWWiXAQBAEAUAxsIMzo3tGtzHAesFY6yzTZkpPE037Kpts4lx7WHhnYReVlBQSFIN/ijgzdpTI4XZFp8xdsHq1qy4dbdSfM9EVnErnpw5Vqzvgui/0c4SQjRJAbbYFHKvROSV6IJQEICk8q3493Mx9RVla+BQ8Q3Tj1smiZWCt/h/cRfMavM/FmWj5o9JqmOnCAIAgCAIAgCAIAgCAIAgMTC28y80/sleo6o8T8Wea26hyK5OXep9IQWPkX32p5uPtOWld6ItOGayLWWiXAQBAEAQEEKAcVjLi64OdNAC8ON3MGsHaQOJUd9w983PTReWPEFy9Oozl3tINiCDxEEFVHJJaplupxa7Mz8GYHlnNmtIbte4ENHTrWzQs6lWWMYRr17ynSj3fcsLBdA2njEbNms7SdpK6WhRjRhyxOZr1pVp80jNWUxBSAgCAICEBSeVb8e7mY+oqytfAoeIbpx62TRMrBW/w/uIvmNXip4syUfNHpJU51BKAhALoAgF0AugF1GQFICAXQEoAgMTC28y80/sleo6o8T8Wea26hyK5OXep9IQWPkX32p5uPtOWld6ItOGayLVWiXAQC6jIF1ICAlAfKEM+DC06SGnlAXnkjnQ9c79n2AFKWCM5JCkgi6Am6DIuhORdCMkoSU3j1jFVQ100cU8sbGltmtdYC7QTZb9ClCUctFLd3FSFVqLOOrq6Sd+6TPdK+wGc43NhqC2oxUeyNCdSU3mTMdejwfUby0hzTYtIII1gg3B6VGMkptPKNx97q3ymf2li6FP0Z/l1vyH3trfKp/aU9Cn6Hy635D721vlM/tKOhT9D5db8i1cmOEJaijMk73Su3d7c5xubANsPitG4iozwi4spynTzJnWlYDcOVxkx7pqMmO5mlGtjLGx4nO1BZ6dCUzTrXkKfY4Wvyn1bz/KbDAPRMj+km3wWzG0itTQnxGb8UaebHavfrqZB6IYzqasioQ9GB3lb2fj97a3yqf2lPRp+jz8qt+R+sWOtc3VUyH0gx3WEdCm/o9K8qr7NvQZTqthG6thnG3vTG/pGj4LG7WL0M8OITWp3GLuUCmqyI3k08jtTX+CTxNfqWrUt5QN+je06nZnXArAbhi4W3mXmn9kr1HVHifizzW3UORXJy71PpCCx8i++VPNx9py0rvRFpwzWX/RuMq+FZqZkBglfDnveHZptewFljtYRk3lGxf1ZQiuV4K6+9lb5TP7ZW50Kfoq/lVvyMimx5r49VQ53ptjf1i68u3g/o9K9rL7OiwVlUlabVMTJB40V2O9lxIPSsUrTtmJtU+JP/NFh4AxggrWZ8Dw63hMOiRh4nNWnOnKGpZUq8Ki/qbZeDMchlRndHQOcxzmO3WMXaS12l4vpCzW6zPDRqXjcaWUU79qz/rz+9k+qsunD0UfWqfkx9qz/AK8/vZPqnTh6HWqfkXVk4mc+gic9znuJfcuJc49+dpVZXwpvBfWjbpJsjKPM5lBK5jnMcCyxaS1wu8bQpoJOaTF5JxpNopb7Vn/Xn97J9VZdOHooevU/Jj7Vn/Xn97J9VHTj6HWqfky4sl87pKFrpHOed1eLuJcdDtGkqvuFieEXVi3KllnXrAbpRWUSFxwhOQ15BLdIa4jwArKhJKCKG9hJ1XhHMPYRoIIPEQQVsppmk01qQhAAUdiT9e5n+I/2XfRRzR9nrpz9EdzP8R/su+ic0fY6c/TJ7mf4knsu+ic0fY6c/RcWSVhbQkOBae6H6CCDqbxquuWnPJd2CxSwyMpWMMlNE2GDOEs4PfNBJYwaCQdhOpRbwUpZkTeVpRjiGpTxgfrLZCSb3LXEnlVlzR9lI4Tf0yO53+I/2XfROZeyOlP0x3O/xH+y76JzL2OlP0x3O/xH+y5TzR9jpz9M/Mi2g6DxHQUX6PLi1qgpxggBAW5ktxldO00szs58Quxx8JzNVjxkKuuaXK8ou7G4c1yy+jtcK7zLzT+yVrQ1RvT8WebG6hyK6OXep9IQWPkX3yp5uPtOWld6ItOGayM7LLGXMps0F3fv1An8o4l4tGk2ZuIxbisFXbg8flf7Lvot/mXsqOnL0fmpf6POAhBl4KwlJSytmhdmvYfURtaRtBXmcFNYZkpVXTlzIv7FzC7aynZUM0Z475vivGhzfUVUzi4ywdHRqqpBSNDlY4PfzsXbCyW24YL/AGWUorQ58goC9MmXB8PK/tlVVxuM6Gz2kRlO4Om5WfMCW+4he7LKNVqc8EBdeSjg9vOydpVlz5l9w/ZOyWubx8Fg4h0BMkYRSmVUWr3czH1FWVr4FFf7pyC2TRMrBO/w/uIvmNXmp4mWl5o9IbmOIdAVPlnTYXoncxxDoCjuMIjcxxDoCZYwvRIbbVoQJYXYx5KmMGznRgjYXNuFOGeXKP2R3VD48XtMU4kOaH6DamIkAOiJJsACwkpiQ5oadjI3McQ6AvOWesIbkOIdATLGF6NdhbAMFUwsmjY4EWvYBw84cNIK9xqSi+zMU6MJrDRQWGaE088sB0mKQtvxjYeghWtOXNFM52tDkm4mGvZjOhyfVBjwhTkG2c9zD5w5jhbpt0LBXWYM27N4rIvDCu8S80/slVkNUX0/Fnmxuociujl3qfSEFj5F98qebj7TlpXeiLThmsi1HMB12K0clu1k+TEOIdAU5ZHKvRx+P+KsU9PJNGxrJoml7XNAbnAaXNdsIIus1GtJSwzTureEoZS7lLK0KEIC1MjNXeKeEnwJGvA4g4WPxaq+7WGmXHDZZi4m2yscHu52LthY7bcNi+2WUqrQ58gp9gvTJlwfDyv7ZVVcbjOhs9pEZTuDpuVnzAlvuIm92WUarU50IC68lHB7edk7SrLnzL7h+ydktc3iEBSeVb8e7mY+oqytfAoeIbpx62TRMrBW/wAP7iL5jV5n4sy0fNHpNUx04QBAEBQmURv/ACM/pN7DVa2+Omjnr3dZzmasq7Gplm4xOH/3U37hnWsdbwZsWu7E9DBVJ0gQEIChMoYthGp9NvymK1t/BHPXu8znlmNQ3WJP4+m58dRWKtts2bTeRe+Fd5l5p/ZKqoeSOgn4s82N1DkV0cu9T6QgsfIvvtTzcfactK70RacM1kWstEuAgMLDIvTzcy/slTDyR4qeDPNwV0csSgLIyLeHVehF1vWjeaIteGayOjyscHu56LtrDbbht32yylFaHPEFCS9MmXB8PK/tlVVxuM6Gz2kRlO4Om5WfMCW+4ib3ZZRqtTnQgLryUcHt52TtKsufMvuH7J2S1zeIQFJ5V/x7uZj6irK18Ch4hunHrZNEysFb/D+4i+Y1eZ6GWjuI9JXVMdOSgCAIChcofCNR6Tew1Wlv4I5++3Wc4s/2aRt8T/x1L+4Z1rFW8GbNruxPQyqTpAgIUAoXKHwjUekz5TFbW/gjnb3dZzqzGqbrEr8fTc+OorFW22bFpuovfCu8y80/slVUPJHQz8WebG6hyK6OXep9IQWPkX32p5uPtOWld6ItOGayLWWiXBCAxMMbxLzL+yV6hqjHU8WebQrk5dkoCyci3h1Xoxdb1pXmiLThmsjosrHB7uei7awW24bl9sspRWhzxBT7JL0yZcHw8r+2VVXG4zobPaRGU7g6blZ8wJb7iJvdllGq1OdCAuvJRwe3nZO0qy58y+4fsnZLXN4gqAU9lgpC2qjlsc2WG19mcwm46HBWNpLtgpeIxfOpHCLcK0A7dVtVtYKjH0yc4LaxTyjRPa2KtO5SCw3Sx3J+y5t4J5dCrqts08xLq3votcszuqWujlF43skBF7tc13UtZxaN5VIvRmQCoPYugKHyii2EZ+VvYarS38Ec9e7rObWf7NM2uKkoZW0znaAKhnxdb/ax1VmDNi2eKscnodVB0pKAglAUBj1MH4QqXA3G6AX9FjWnqVrQWII5y7adV4NEsxrG7xIF6+mt+sOySsNbbZs2i/5UXvhMXhkA2xPH/Uqrj5HQT8WebGhXOTl3qSpILDyMzATzsJALomEDac1xv2h0rSu9EWfDGlJotpaJckKAa3GSobHSzvcbBsL9P+JA61kprMkkYq0lGDbPOgVwcwSgLLyLsOdUu2WiHrGef9rRvH2Ra8MXkzoMrHB7uei7YWG23DbvtllKK0OfIKAvTJlwfDyv7ZVVcbjOhs9pEZTuDpuVnzAlvuIm92WUarU50IC68lHB7edk7SrLnzL7h+ydktc3iEBpca8X2V8Bhd3rgc6N9rlj+Pk2FZKVRwlkwV6MascMovDGB5qSTcp2Fjth1scONrtoVnCpGa7HP1aMqbxIwVkMQQH0yQt8ElvIS3qXlxTPSm46MzIcNVDBZlRUNHEJZAOteenH0e1XqL/JlvZLauSajL5Xvldu7xnPc57rANsLnYq65SjLCRd2MpTpZkzjsrmDCyqbUAd5PGGk20B7L6+UW6FtWs1y4NHiNNqfMjhFtlayWutpFwQbg7QRtUYyFlPJ3mCcp88TQyeNs+aLZwJY8jz7CVqStE9GWVPiEorDRtP4stt+GffnBbqXj4b9mb+Sj+JrMK5UJ5GlkMbIM4WzyS945Nl17hapPLMNTiMpLEUcE95cSSSSTck6SSdZW2lhFc228shSQdnkpwWZawTW7ynaXX2Z7mlrRy2JK1bqaUcFhYU+apzei5y24sdqrky7xk88YyYNNLVSwuFs15LfOx2lpHqPwKtqc+aKOauIOFRo1iymEycG4Qkp5GzQuMb2aiNOvWCNoPEvEoKWp7p1JU5ZidzS5VZgLSQRvPG1zmfDStWVos9mWMOJNL+yP3dlYfspm+8P0UfD/Z6/k/0cxjLjnUVzdzkLY4733Nl7EjVnE61npUIweTUr3c6qx9HOrOagCAujJVgowUe6OFjUv3T/AAtZh9Y0+tVlzPmmX9jT5KeX9n3lY4PdzsXbCi23Cb7ZZSitDnyCn2C9MmXB8PK/tlVVxuM6Gz2kRlO4Om5WfMCW+4ib3ZZRqtTnQgLryUcHt52TtKsufMvuH7J2S1zeCAghAY1fg6KoYY5o2StOx4Dh/wCFelJrQ8Spxlqjh8LZLIHkmnkfB/a4bqz46fitmF1JamhV4dB+HY5aryZ1rPA3CYW/K8tPQ4BZldQZqS4dUWhqp8T61nhU0v8Ajmu6isir039mGVnVX0Yxxcqxp7mqPYK9dWH0zz8ar6LXyV0r4qItlY6N3dDzZwLTYhumx5FX3Mk55Rc2MHGlhnQYdwPHWQugmFw7UfzNdscPOFihNweUZ6tKNSOGUtjFiZU0bjdpmj1iRgLhb+4awVZU60JalFWtJ03p2OcWfU1cYJQBAEBBKErudBi/ihU1jhmMMcZOmV4LWgeYHS71LBOvGJs0bSdR+i6MXMBx0MIhi5XOPhPcdZKrqk3N5ZeUaKpR5UbVeDMcxjriizCDAQRHMwd4+1xbxXcY6lmpVXT/ANGpdWyrL9lO4ZwDUUZtPG5gH5x30R5HDR02VjGtGS7FLUt6lPVGsWQwBRgBTgBRkH3FE57g1gL3HU1oLnH1BQ3hZZ6jFy0O9xPydySObNWjc4xpER3x/Fn+K3za+RatW5WMRLG3sG3zTLajYGgAAAAAADUANQC0C4SwsHKZTqZ8tC5kbHSOMsehoLnWDtOgLPbtKeTVvYuVLCKh+wanyeo9276Kw6sfZSfHqeiPsGp8nqPdv+ih1Y+x8ep6LnydQOjoImSNcxwL7tcC1w787Cq6u055L20TVJJkZRoHSUErI2ue4llmtGc42eL2CUHiabF3FypNIpn7CqfJ6j3b1ZdWPsovj1PQ+wqnyeo929OrD2Pj1PRb+TGmfFQtZIx0bt1f3rgWu0niKr7hpz7F1ZRlGlhnXLAbgQBAEBBQhiyAISEICh6koWUgghSQarCGLNJPplp4XE/mzA1/tNsV6VSa+zFOhTlqjTy5OaB39N7fRkeAsquZmD4NF/R+f8MqHim94U+VUHwKPo/SLJxQNO9yO9KR9vgvPyajJVjRX0bagxXo4CDHTwgjU4tD3j/J1yvLqzf2ZoW9OOiNuGrGZUShIQgISfL2BwsQCDsIBCaaENJ6mkrMTaGXS6mhBO1g3I8veWuVljWmvswStaUvo1jsmtCfySjkkdZevk1PZj+BR9Efw1ofFl965T8mp7I/j6PoyKbJ9QM/o5/pve7/AGvLuJv7PSsqK+je0OC4YBaGKKEf2May/LYaVjlKT1ZnjThDRGYvBkCkBQQEJCkBR9AFSQyUJIQBPsglCT//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extBox 6"/>
          <p:cNvSpPr txBox="1"/>
          <p:nvPr/>
        </p:nvSpPr>
        <p:spPr>
          <a:xfrm>
            <a:off x="3543300" y="2734733"/>
            <a:ext cx="2057400" cy="369332"/>
          </a:xfrm>
          <a:prstGeom prst="rect">
            <a:avLst/>
          </a:prstGeom>
          <a:noFill/>
        </p:spPr>
        <p:txBody>
          <a:bodyPr wrap="square" rtlCol="0">
            <a:spAutoFit/>
          </a:bodyPr>
          <a:lstStyle/>
          <a:p>
            <a:r>
              <a:rPr lang="en-GB" b="1" dirty="0" smtClean="0">
                <a:effectLst>
                  <a:outerShdw blurRad="38100" dist="38100" dir="2700000" algn="tl">
                    <a:srgbClr val="000000">
                      <a:alpha val="43137"/>
                    </a:srgbClr>
                  </a:outerShdw>
                </a:effectLst>
                <a:latin typeface="Arial Black" pitchFamily="34" charset="0"/>
              </a:rPr>
              <a:t>Tobi Studio 3.2 </a:t>
            </a:r>
            <a:endParaRPr lang="en-GB" b="1" dirty="0">
              <a:effectLst>
                <a:outerShdw blurRad="38100" dist="38100" dir="2700000" algn="tl">
                  <a:srgbClr val="000000">
                    <a:alpha val="43137"/>
                  </a:srgbClr>
                </a:outerShdw>
              </a:effectLst>
              <a:latin typeface="Arial Black" pitchFamily="34" charset="0"/>
            </a:endParaRPr>
          </a:p>
        </p:txBody>
      </p:sp>
    </p:spTree>
    <p:extLst>
      <p:ext uri="{BB962C8B-B14F-4D97-AF65-F5344CB8AC3E}">
        <p14:creationId xmlns:p14="http://schemas.microsoft.com/office/powerpoint/2010/main" val="1277614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1447800"/>
            <a:ext cx="4953000" cy="3048000"/>
          </a:xfrm>
          <a:prstGeom prst="rect">
            <a:avLst/>
          </a:prstGeom>
        </p:spPr>
      </p:pic>
      <p:sp>
        <p:nvSpPr>
          <p:cNvPr id="5" name="TextBox 4"/>
          <p:cNvSpPr txBox="1"/>
          <p:nvPr/>
        </p:nvSpPr>
        <p:spPr>
          <a:xfrm>
            <a:off x="2819400" y="762000"/>
            <a:ext cx="3505200" cy="369332"/>
          </a:xfrm>
          <a:prstGeom prst="rect">
            <a:avLst/>
          </a:prstGeom>
          <a:noFill/>
        </p:spPr>
        <p:txBody>
          <a:bodyPr wrap="square" rtlCol="0">
            <a:spAutoFit/>
          </a:bodyPr>
          <a:lstStyle/>
          <a:p>
            <a:r>
              <a:rPr lang="en-GB" dirty="0" smtClean="0">
                <a:solidFill>
                  <a:schemeClr val="accent5">
                    <a:lumMod val="75000"/>
                  </a:schemeClr>
                </a:solidFill>
                <a:latin typeface="Chaparral Pro Light" panose="02060403030505090203" pitchFamily="18" charset="0"/>
              </a:rPr>
              <a:t>Emotional aspect of the Fork</a:t>
            </a:r>
            <a:endParaRPr lang="en-GB" dirty="0">
              <a:solidFill>
                <a:schemeClr val="accent5">
                  <a:lumMod val="75000"/>
                </a:schemeClr>
              </a:solidFill>
              <a:latin typeface="Chaparral Pro Light" panose="02060403030505090203" pitchFamily="18" charset="0"/>
            </a:endParaRPr>
          </a:p>
        </p:txBody>
      </p:sp>
    </p:spTree>
    <p:extLst>
      <p:ext uri="{BB962C8B-B14F-4D97-AF65-F5344CB8AC3E}">
        <p14:creationId xmlns:p14="http://schemas.microsoft.com/office/powerpoint/2010/main" val="2352091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09600"/>
            <a:ext cx="7317526"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603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a:t>
            </a:r>
            <a:r>
              <a:rPr lang="en-GB" dirty="0" smtClean="0">
                <a:sym typeface="Wingdings" panose="05000000000000000000" pitchFamily="2" charset="2"/>
              </a:rPr>
              <a:t> Test</a:t>
            </a:r>
            <a:r>
              <a:rPr lang="en-GB" dirty="0" smtClean="0"/>
              <a:t> </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4014787" cy="3938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119" y="1837765"/>
            <a:ext cx="3983063" cy="3929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13733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254668" cy="6362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67569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246063"/>
            <a:ext cx="8255000" cy="636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0155" y="1600200"/>
            <a:ext cx="4123689" cy="443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14176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693150" cy="6589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178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4400"/>
            <a:ext cx="5715000" cy="4988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2232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2667000"/>
            <a:ext cx="6705600" cy="914400"/>
          </a:xfrm>
        </p:spPr>
        <p:txBody>
          <a:bodyPr>
            <a:normAutofit/>
          </a:bodyPr>
          <a:lstStyle/>
          <a:p>
            <a:pPr marL="0" indent="0">
              <a:buNone/>
            </a:pPr>
            <a:r>
              <a:rPr lang="en-GB" dirty="0" smtClean="0">
                <a:effectLst>
                  <a:outerShdw blurRad="38100" dist="38100" dir="2700000" algn="tl">
                    <a:srgbClr val="000000">
                      <a:alpha val="43137"/>
                    </a:srgbClr>
                  </a:outerShdw>
                </a:effectLst>
                <a:latin typeface="Arial Black" panose="020B0A04020102020204" pitchFamily="34" charset="0"/>
              </a:rPr>
              <a:t>Project </a:t>
            </a:r>
            <a:r>
              <a:rPr lang="en-GB" dirty="0" smtClean="0">
                <a:effectLst>
                  <a:outerShdw blurRad="38100" dist="38100" dir="2700000" algn="tl">
                    <a:srgbClr val="000000">
                      <a:alpha val="43137"/>
                    </a:srgbClr>
                  </a:outerShdw>
                </a:effectLst>
                <a:latin typeface="Arial Black" panose="020B0A04020102020204" pitchFamily="34" charset="0"/>
                <a:sym typeface="Wingdings" panose="05000000000000000000" pitchFamily="2" charset="2"/>
              </a:rPr>
              <a:t> Test  Participant </a:t>
            </a:r>
            <a:endParaRPr lang="en-GB"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18138793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85800"/>
            <a:ext cx="5440363" cy="472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4519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75" y="1201738"/>
            <a:ext cx="7893050" cy="445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0" y="381000"/>
            <a:ext cx="3886200" cy="523220"/>
          </a:xfrm>
          <a:prstGeom prst="rect">
            <a:avLst/>
          </a:prstGeom>
          <a:noFill/>
        </p:spPr>
        <p:txBody>
          <a:bodyPr wrap="square" rtlCol="0">
            <a:spAutoFit/>
          </a:bodyPr>
          <a:lstStyle/>
          <a:p>
            <a:pPr algn="ctr"/>
            <a:r>
              <a:rPr lang="en-GB" sz="2800" b="1" dirty="0" smtClean="0">
                <a:effectLst>
                  <a:outerShdw blurRad="38100" dist="38100" dir="2700000" algn="tl">
                    <a:srgbClr val="000000">
                      <a:alpha val="43137"/>
                    </a:srgbClr>
                  </a:outerShdw>
                </a:effectLst>
                <a:latin typeface="Arial Black" panose="020B0A04020102020204" pitchFamily="34" charset="0"/>
              </a:rPr>
              <a:t>Celebrating </a:t>
            </a:r>
            <a:endParaRPr lang="en-GB" b="1"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20418555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7200"/>
            <a:ext cx="6734175" cy="585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2436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3600" y="1676400"/>
            <a:ext cx="4367213" cy="3200400"/>
          </a:xfrm>
          <a:prstGeom prst="rect">
            <a:avLst/>
          </a:prstGeom>
        </p:spPr>
      </p:pic>
      <p:sp>
        <p:nvSpPr>
          <p:cNvPr id="5" name="TextBox 4"/>
          <p:cNvSpPr txBox="1"/>
          <p:nvPr/>
        </p:nvSpPr>
        <p:spPr>
          <a:xfrm>
            <a:off x="2819400" y="762000"/>
            <a:ext cx="3505200" cy="369332"/>
          </a:xfrm>
          <a:prstGeom prst="rect">
            <a:avLst/>
          </a:prstGeom>
          <a:noFill/>
        </p:spPr>
        <p:txBody>
          <a:bodyPr wrap="square" rtlCol="0">
            <a:spAutoFit/>
          </a:bodyPr>
          <a:lstStyle/>
          <a:p>
            <a:r>
              <a:rPr lang="en-GB" dirty="0" smtClean="0">
                <a:solidFill>
                  <a:schemeClr val="accent5">
                    <a:lumMod val="75000"/>
                  </a:schemeClr>
                </a:solidFill>
                <a:latin typeface="Chaparral Pro Light" panose="02060403030505090203" pitchFamily="18" charset="0"/>
              </a:rPr>
              <a:t>No..! It is how cool the Fork is. …….</a:t>
            </a:r>
            <a:endParaRPr lang="en-GB" dirty="0">
              <a:solidFill>
                <a:schemeClr val="accent5">
                  <a:lumMod val="75000"/>
                </a:schemeClr>
              </a:solidFill>
              <a:latin typeface="Chaparral Pro Light" panose="02060403030505090203" pitchFamily="18" charset="0"/>
            </a:endParaRPr>
          </a:p>
        </p:txBody>
      </p:sp>
    </p:spTree>
    <p:extLst>
      <p:ext uri="{BB962C8B-B14F-4D97-AF65-F5344CB8AC3E}">
        <p14:creationId xmlns:p14="http://schemas.microsoft.com/office/powerpoint/2010/main" val="2196042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Arial Black" panose="020B0A04020102020204" pitchFamily="34" charset="0"/>
              </a:rPr>
              <a:t>Remember </a:t>
            </a:r>
            <a:endParaRPr lang="en-GB" dirty="0">
              <a:latin typeface="Arial Black" panose="020B0A04020102020204" pitchFamily="34" charset="0"/>
            </a:endParaRPr>
          </a:p>
        </p:txBody>
      </p:sp>
      <p:sp>
        <p:nvSpPr>
          <p:cNvPr id="4" name="TextBox 3"/>
          <p:cNvSpPr txBox="1"/>
          <p:nvPr/>
        </p:nvSpPr>
        <p:spPr>
          <a:xfrm>
            <a:off x="1266265" y="2514600"/>
            <a:ext cx="4038600" cy="2554545"/>
          </a:xfrm>
          <a:prstGeom prst="rect">
            <a:avLst/>
          </a:prstGeom>
          <a:noFill/>
        </p:spPr>
        <p:txBody>
          <a:bodyPr wrap="square" rtlCol="0">
            <a:spAutoFit/>
          </a:bodyPr>
          <a:lstStyle/>
          <a:p>
            <a:pPr algn="ctr"/>
            <a:r>
              <a:rPr lang="en-GB" sz="3200" dirty="0" smtClean="0">
                <a:latin typeface="BatangChe" panose="02030609000101010101" pitchFamily="49" charset="-127"/>
                <a:ea typeface="BatangChe" panose="02030609000101010101" pitchFamily="49" charset="-127"/>
              </a:rPr>
              <a:t>Tobi uses Internet Explorer with specific adds-on to collect browser data  </a:t>
            </a:r>
            <a:endParaRPr lang="en-GB" sz="3200" dirty="0">
              <a:latin typeface="BatangChe" panose="02030609000101010101" pitchFamily="49" charset="-127"/>
              <a:ea typeface="BatangChe" panose="02030609000101010101" pitchFamily="49" charset="-127"/>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057400"/>
            <a:ext cx="2905125" cy="3928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39963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516552" cy="621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45392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129898" cy="624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65821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4175"/>
            <a:ext cx="7926754" cy="641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459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838200"/>
            <a:ext cx="6858000" cy="3970318"/>
          </a:xfrm>
          <a:prstGeom prst="rect">
            <a:avLst/>
          </a:prstGeom>
        </p:spPr>
        <p:txBody>
          <a:bodyPr wrap="square">
            <a:spAutoFit/>
          </a:bodyPr>
          <a:lstStyle/>
          <a:p>
            <a:pPr fontAlgn="base"/>
            <a:r>
              <a:rPr lang="en-GB" sz="1200" b="1" dirty="0" smtClean="0">
                <a:solidFill>
                  <a:srgbClr val="333333"/>
                </a:solidFill>
                <a:latin typeface="Helvetica" panose="020B0604020202020204" pitchFamily="34" charset="0"/>
              </a:rPr>
              <a:t>Best Practices</a:t>
            </a:r>
          </a:p>
          <a:p>
            <a:pPr fontAlgn="base"/>
            <a:endParaRPr lang="en-GB" sz="1200" b="1" dirty="0">
              <a:solidFill>
                <a:srgbClr val="333333"/>
              </a:solidFill>
              <a:latin typeface="Helvetica" panose="020B0604020202020204" pitchFamily="34" charset="0"/>
            </a:endParaRPr>
          </a:p>
          <a:p>
            <a:pPr fontAlgn="base"/>
            <a:endParaRPr lang="en-GB" sz="1200" b="1" dirty="0" smtClean="0">
              <a:solidFill>
                <a:srgbClr val="333333"/>
              </a:solidFill>
              <a:latin typeface="Helvetica" panose="020B0604020202020204" pitchFamily="34" charset="0"/>
            </a:endParaRPr>
          </a:p>
          <a:p>
            <a:pPr marL="228600" indent="-228600" fontAlgn="base">
              <a:buFont typeface="+mj-lt"/>
              <a:buAutoNum type="arabicPeriod"/>
            </a:pPr>
            <a:r>
              <a:rPr lang="en-GB" sz="1200" dirty="0" smtClean="0">
                <a:solidFill>
                  <a:srgbClr val="333333"/>
                </a:solidFill>
                <a:latin typeface="inherit"/>
              </a:rPr>
              <a:t>Treat participants with respect and make them feel comfortable.</a:t>
            </a:r>
          </a:p>
          <a:p>
            <a:pPr marL="228600" indent="-228600" fontAlgn="base">
              <a:buFont typeface="+mj-lt"/>
              <a:buAutoNum type="arabicPeriod"/>
            </a:pPr>
            <a:r>
              <a:rPr lang="en-GB" sz="1200" dirty="0" smtClean="0">
                <a:solidFill>
                  <a:srgbClr val="333333"/>
                </a:solidFill>
                <a:latin typeface="inherit"/>
              </a:rPr>
              <a:t>Remember that you are testing the site not the users. Help them understand that they are helping us test the prototype or Web site.</a:t>
            </a:r>
          </a:p>
          <a:p>
            <a:pPr marL="228600" indent="-228600" fontAlgn="base">
              <a:buFont typeface="+mj-lt"/>
              <a:buAutoNum type="arabicPeriod"/>
            </a:pPr>
            <a:r>
              <a:rPr lang="en-GB" sz="1200" dirty="0" smtClean="0">
                <a:solidFill>
                  <a:srgbClr val="333333"/>
                </a:solidFill>
                <a:latin typeface="inherit"/>
              </a:rPr>
              <a:t>Remain neutral – you are there to listen and watch. If the participant asks a question, reply with “What do you think?” or “I am interested in what you would do.”</a:t>
            </a:r>
          </a:p>
          <a:p>
            <a:pPr marL="228600" indent="-228600" fontAlgn="base">
              <a:buFont typeface="+mj-lt"/>
              <a:buAutoNum type="arabicPeriod"/>
            </a:pPr>
            <a:r>
              <a:rPr lang="en-GB" sz="1200" dirty="0" smtClean="0">
                <a:solidFill>
                  <a:srgbClr val="333333"/>
                </a:solidFill>
                <a:latin typeface="inherit"/>
              </a:rPr>
              <a:t>Do not jump in and help participants immediately and do not lead the participant. If the participant gives up and asks for help, you must decide whether to end the scenario, give a hint, or give more substantial help.</a:t>
            </a:r>
          </a:p>
          <a:p>
            <a:pPr marL="228600" indent="-228600" fontAlgn="base">
              <a:buFont typeface="+mj-lt"/>
              <a:buAutoNum type="arabicPeriod"/>
            </a:pPr>
            <a:r>
              <a:rPr lang="en-GB" sz="1200" dirty="0" smtClean="0">
                <a:solidFill>
                  <a:srgbClr val="333333"/>
                </a:solidFill>
                <a:latin typeface="inherit"/>
              </a:rPr>
              <a:t>The team should decide how much of a hint you will give and how long you will allow the participants to work on a scenario when they are clearly going down an unproductive path.</a:t>
            </a:r>
          </a:p>
          <a:p>
            <a:pPr marL="228600" indent="-228600" fontAlgn="base">
              <a:buFont typeface="+mj-lt"/>
              <a:buAutoNum type="arabicPeriod"/>
            </a:pPr>
            <a:r>
              <a:rPr lang="en-GB" sz="1200" dirty="0" smtClean="0">
                <a:solidFill>
                  <a:srgbClr val="333333"/>
                </a:solidFill>
                <a:latin typeface="inherit"/>
              </a:rPr>
              <a:t>Take good notes. Note-takers should capture what the participant did in as much detail as possible as well as what they say (in their words).  The better the notes are that are taken during the session, the easier the analysis will be.</a:t>
            </a:r>
          </a:p>
          <a:p>
            <a:pPr marL="228600" indent="-228600" fontAlgn="base">
              <a:buFont typeface="+mj-lt"/>
              <a:buAutoNum type="arabicPeriod"/>
            </a:pPr>
            <a:r>
              <a:rPr lang="en-GB" sz="1200" dirty="0" smtClean="0">
                <a:solidFill>
                  <a:srgbClr val="333333"/>
                </a:solidFill>
                <a:latin typeface="inherit"/>
              </a:rPr>
              <a:t>Measure both </a:t>
            </a:r>
            <a:r>
              <a:rPr lang="en-GB" sz="1200" b="1" dirty="0" smtClean="0">
                <a:solidFill>
                  <a:srgbClr val="333333"/>
                </a:solidFill>
                <a:latin typeface="inherit"/>
              </a:rPr>
              <a:t>performance</a:t>
            </a:r>
            <a:r>
              <a:rPr lang="en-GB" sz="1200" dirty="0" smtClean="0">
                <a:solidFill>
                  <a:srgbClr val="333333"/>
                </a:solidFill>
                <a:latin typeface="inherit"/>
              </a:rPr>
              <a:t> and </a:t>
            </a:r>
            <a:r>
              <a:rPr lang="en-GB" sz="1200" b="1" dirty="0" smtClean="0">
                <a:solidFill>
                  <a:srgbClr val="333333"/>
                </a:solidFill>
                <a:latin typeface="inherit"/>
              </a:rPr>
              <a:t>subjective</a:t>
            </a:r>
            <a:r>
              <a:rPr lang="en-GB" sz="1200" dirty="0" smtClean="0">
                <a:solidFill>
                  <a:srgbClr val="333333"/>
                </a:solidFill>
                <a:latin typeface="inherit"/>
              </a:rPr>
              <a:t> (preference) metrics. People's performance and preference do not always match. Often users will perform poorly but their subjective ratings are very high. Conversely, they may perform well but subjective ratings are very low.</a:t>
            </a:r>
          </a:p>
          <a:p>
            <a:pPr marL="685800" lvl="1" indent="-228600" fontAlgn="base">
              <a:buFont typeface="+mj-lt"/>
              <a:buAutoNum type="arabicPeriod"/>
            </a:pPr>
            <a:r>
              <a:rPr lang="en-GB" sz="1200" dirty="0" smtClean="0">
                <a:solidFill>
                  <a:srgbClr val="333333"/>
                </a:solidFill>
                <a:latin typeface="inherit"/>
              </a:rPr>
              <a:t>Performance measures include: success, time, errors, etc.</a:t>
            </a:r>
          </a:p>
          <a:p>
            <a:pPr marL="685800" lvl="1" indent="-228600" fontAlgn="base">
              <a:buFont typeface="+mj-lt"/>
              <a:buAutoNum type="arabicPeriod"/>
            </a:pPr>
            <a:r>
              <a:rPr lang="en-GB" sz="1200" dirty="0" smtClean="0">
                <a:solidFill>
                  <a:srgbClr val="333333"/>
                </a:solidFill>
                <a:latin typeface="inherit"/>
              </a:rPr>
              <a:t>Subjective measures UX include: user's self reported satisfaction and comfort ratings</a:t>
            </a:r>
            <a:endParaRPr lang="en-GB" sz="1200" b="0" i="0" dirty="0">
              <a:solidFill>
                <a:srgbClr val="333333"/>
              </a:solidFill>
              <a:effectLst/>
              <a:latin typeface="inherit"/>
            </a:endParaRPr>
          </a:p>
        </p:txBody>
      </p:sp>
    </p:spTree>
    <p:extLst>
      <p:ext uri="{BB962C8B-B14F-4D97-AF65-F5344CB8AC3E}">
        <p14:creationId xmlns:p14="http://schemas.microsoft.com/office/powerpoint/2010/main" val="20258600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1905000"/>
            <a:ext cx="6858000" cy="3416320"/>
          </a:xfrm>
          <a:prstGeom prst="rect">
            <a:avLst/>
          </a:prstGeom>
          <a:noFill/>
        </p:spPr>
        <p:txBody>
          <a:bodyPr wrap="square" rtlCol="0">
            <a:spAutoFit/>
          </a:bodyPr>
          <a:lstStyle/>
          <a:p>
            <a:pPr algn="ctr"/>
            <a:r>
              <a:rPr lang="en-GB" sz="7200" dirty="0" smtClean="0">
                <a:effectLst>
                  <a:outerShdw blurRad="38100" dist="38100" dir="2700000" algn="tl">
                    <a:srgbClr val="000000">
                      <a:alpha val="43137"/>
                    </a:srgbClr>
                  </a:outerShdw>
                </a:effectLst>
                <a:latin typeface="Baskerville Old Face" panose="02020602080505020303" pitchFamily="18" charset="0"/>
              </a:rPr>
              <a:t>Thank you </a:t>
            </a:r>
          </a:p>
          <a:p>
            <a:pPr algn="ctr"/>
            <a:endParaRPr lang="en-GB" sz="7200" dirty="0">
              <a:latin typeface="Baskerville Old Face" panose="02020602080505020303" pitchFamily="18" charset="0"/>
            </a:endParaRPr>
          </a:p>
          <a:p>
            <a:pPr algn="ctr"/>
            <a:r>
              <a:rPr lang="en-GB" sz="7200" dirty="0" smtClean="0">
                <a:effectLst>
                  <a:outerShdw blurRad="38100" dist="38100" dir="2700000" algn="tl">
                    <a:srgbClr val="000000">
                      <a:alpha val="43137"/>
                    </a:srgbClr>
                  </a:outerShdw>
                </a:effectLst>
                <a:latin typeface="Baskerville Old Face" panose="02020602080505020303" pitchFamily="18" charset="0"/>
              </a:rPr>
              <a:t>Q &amp; A</a:t>
            </a:r>
            <a:endParaRPr lang="en-GB" sz="7200" dirty="0">
              <a:effectLst>
                <a:outerShdw blurRad="38100" dist="38100" dir="2700000" algn="tl">
                  <a:srgbClr val="000000">
                    <a:alpha val="43137"/>
                  </a:srgbClr>
                </a:outerShdw>
              </a:effectLst>
              <a:latin typeface="Baskerville Old Face" panose="02020602080505020303" pitchFamily="18" charset="0"/>
            </a:endParaRPr>
          </a:p>
        </p:txBody>
      </p:sp>
    </p:spTree>
    <p:extLst>
      <p:ext uri="{BB962C8B-B14F-4D97-AF65-F5344CB8AC3E}">
        <p14:creationId xmlns:p14="http://schemas.microsoft.com/office/powerpoint/2010/main" val="1195318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1676400"/>
            <a:ext cx="5059826" cy="3824287"/>
          </a:xfrm>
          <a:prstGeom prst="rect">
            <a:avLst/>
          </a:prstGeom>
        </p:spPr>
      </p:pic>
      <p:sp>
        <p:nvSpPr>
          <p:cNvPr id="5" name="TextBox 4"/>
          <p:cNvSpPr txBox="1"/>
          <p:nvPr/>
        </p:nvSpPr>
        <p:spPr>
          <a:xfrm>
            <a:off x="2819400" y="762000"/>
            <a:ext cx="3505200" cy="369332"/>
          </a:xfrm>
          <a:prstGeom prst="rect">
            <a:avLst/>
          </a:prstGeom>
          <a:noFill/>
        </p:spPr>
        <p:txBody>
          <a:bodyPr wrap="square" rtlCol="0">
            <a:spAutoFit/>
          </a:bodyPr>
          <a:lstStyle/>
          <a:p>
            <a:r>
              <a:rPr lang="en-GB" dirty="0" smtClean="0">
                <a:solidFill>
                  <a:schemeClr val="accent5">
                    <a:lumMod val="75000"/>
                  </a:schemeClr>
                </a:solidFill>
                <a:latin typeface="Chaparral Pro Light" panose="02060403030505090203" pitchFamily="18" charset="0"/>
              </a:rPr>
              <a:t>What about modernity and colours…. </a:t>
            </a:r>
            <a:endParaRPr lang="en-GB" dirty="0">
              <a:solidFill>
                <a:schemeClr val="accent5">
                  <a:lumMod val="75000"/>
                </a:schemeClr>
              </a:solidFill>
              <a:latin typeface="Chaparral Pro Light" panose="02060403030505090203" pitchFamily="18" charset="0"/>
            </a:endParaRPr>
          </a:p>
        </p:txBody>
      </p:sp>
    </p:spTree>
    <p:extLst>
      <p:ext uri="{BB962C8B-B14F-4D97-AF65-F5344CB8AC3E}">
        <p14:creationId xmlns:p14="http://schemas.microsoft.com/office/powerpoint/2010/main" val="308582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19400" y="2133600"/>
            <a:ext cx="3519509" cy="3233737"/>
          </a:xfrm>
          <a:prstGeom prst="rect">
            <a:avLst/>
          </a:prstGeom>
        </p:spPr>
      </p:pic>
      <p:sp>
        <p:nvSpPr>
          <p:cNvPr id="5" name="TextBox 4"/>
          <p:cNvSpPr txBox="1"/>
          <p:nvPr/>
        </p:nvSpPr>
        <p:spPr>
          <a:xfrm>
            <a:off x="2819400" y="762000"/>
            <a:ext cx="3505200" cy="369332"/>
          </a:xfrm>
          <a:prstGeom prst="rect">
            <a:avLst/>
          </a:prstGeom>
          <a:noFill/>
        </p:spPr>
        <p:txBody>
          <a:bodyPr wrap="square" rtlCol="0">
            <a:spAutoFit/>
          </a:bodyPr>
          <a:lstStyle/>
          <a:p>
            <a:r>
              <a:rPr lang="en-GB" dirty="0" smtClean="0">
                <a:solidFill>
                  <a:schemeClr val="accent5">
                    <a:lumMod val="75000"/>
                  </a:schemeClr>
                </a:solidFill>
                <a:latin typeface="Chaparral Pro Light" panose="02060403030505090203" pitchFamily="18" charset="0"/>
              </a:rPr>
              <a:t>Or maybe creativity …………</a:t>
            </a:r>
            <a:endParaRPr lang="en-GB" dirty="0">
              <a:solidFill>
                <a:schemeClr val="accent5">
                  <a:lumMod val="75000"/>
                </a:schemeClr>
              </a:solidFill>
              <a:latin typeface="Chaparral Pro Light" panose="02060403030505090203" pitchFamily="18" charset="0"/>
            </a:endParaRPr>
          </a:p>
        </p:txBody>
      </p:sp>
    </p:spTree>
    <p:extLst>
      <p:ext uri="{BB962C8B-B14F-4D97-AF65-F5344CB8AC3E}">
        <p14:creationId xmlns:p14="http://schemas.microsoft.com/office/powerpoint/2010/main" val="3666542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0" y="2590800"/>
            <a:ext cx="2619375" cy="1743075"/>
          </a:xfrm>
          <a:prstGeom prst="rect">
            <a:avLst/>
          </a:prstGeom>
        </p:spPr>
      </p:pic>
      <p:sp>
        <p:nvSpPr>
          <p:cNvPr id="5" name="TextBox 4"/>
          <p:cNvSpPr txBox="1"/>
          <p:nvPr/>
        </p:nvSpPr>
        <p:spPr>
          <a:xfrm>
            <a:off x="3048000" y="1066800"/>
            <a:ext cx="3505200" cy="369332"/>
          </a:xfrm>
          <a:prstGeom prst="rect">
            <a:avLst/>
          </a:prstGeom>
          <a:noFill/>
        </p:spPr>
        <p:txBody>
          <a:bodyPr wrap="square" rtlCol="0">
            <a:spAutoFit/>
          </a:bodyPr>
          <a:lstStyle/>
          <a:p>
            <a:r>
              <a:rPr lang="en-GB" dirty="0" smtClean="0">
                <a:solidFill>
                  <a:schemeClr val="accent5">
                    <a:lumMod val="75000"/>
                  </a:schemeClr>
                </a:solidFill>
                <a:latin typeface="Chaparral Pro Light" panose="02060403030505090203" pitchFamily="18" charset="0"/>
              </a:rPr>
              <a:t>I only care about functionality….. </a:t>
            </a:r>
            <a:endParaRPr lang="en-GB" dirty="0">
              <a:solidFill>
                <a:schemeClr val="accent5">
                  <a:lumMod val="75000"/>
                </a:schemeClr>
              </a:solidFill>
              <a:latin typeface="Chaparral Pro Light" panose="02060403030505090203" pitchFamily="18" charset="0"/>
            </a:endParaRPr>
          </a:p>
        </p:txBody>
      </p:sp>
    </p:spTree>
    <p:extLst>
      <p:ext uri="{BB962C8B-B14F-4D97-AF65-F5344CB8AC3E}">
        <p14:creationId xmlns:p14="http://schemas.microsoft.com/office/powerpoint/2010/main" val="3612520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TotalTime>
  <Words>1133</Words>
  <Application>Microsoft Office PowerPoint</Application>
  <PresentationFormat>On-screen Show (4:3)</PresentationFormat>
  <Paragraphs>247</Paragraphs>
  <Slides>65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BatangChe</vt:lpstr>
      <vt:lpstr>Arial</vt:lpstr>
      <vt:lpstr>Arial Black</vt:lpstr>
      <vt:lpstr>Baskerville Old Face</vt:lpstr>
      <vt:lpstr>Bookman Old Style</vt:lpstr>
      <vt:lpstr>Broadway</vt:lpstr>
      <vt:lpstr>Calibri</vt:lpstr>
      <vt:lpstr>Century Gothic</vt:lpstr>
      <vt:lpstr>Chaparral Pro</vt:lpstr>
      <vt:lpstr>Chaparral Pro Light</vt:lpstr>
      <vt:lpstr>Corbel</vt:lpstr>
      <vt:lpstr>Helvetica</vt:lpstr>
      <vt:lpstr>inherit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Usability Why?</vt:lpstr>
      <vt:lpstr>PowerPoint Presentation</vt:lpstr>
      <vt:lpstr>PowerPoint Presentation</vt:lpstr>
      <vt:lpstr>PowerPoint Presentation</vt:lpstr>
      <vt:lpstr>PowerPoint Presentation</vt:lpstr>
      <vt:lpstr>Why and how to test </vt:lpstr>
      <vt:lpstr>Why? </vt:lpstr>
      <vt:lpstr>How ?</vt:lpstr>
      <vt:lpstr>Inductive</vt:lpstr>
      <vt:lpstr>Inductive</vt:lpstr>
      <vt:lpstr>Deductive</vt:lpstr>
      <vt:lpstr>PowerPoint Presentation</vt:lpstr>
      <vt:lpstr>Test Design </vt:lpstr>
      <vt:lpstr>Test Design Metrics </vt:lpstr>
      <vt:lpstr>How to Measure It is easy to specify usability metrics, but hard to collect them. Typically, usability is measured relative to users' performance on a given set of test tasks. The most basic measures are based on the definition of usability as a quality metric: </vt:lpstr>
      <vt:lpstr>Success Rate</vt:lpstr>
      <vt:lpstr>PowerPoint Presentation</vt:lpstr>
      <vt:lpstr>PowerPoint Presentation</vt:lpstr>
      <vt:lpstr>Test Task</vt:lpstr>
      <vt:lpstr>PowerPoint Presentation</vt:lpstr>
      <vt:lpstr>PowerPoint Presentation</vt:lpstr>
      <vt:lpstr>PowerPoint Presentation</vt:lpstr>
      <vt:lpstr>PowerPoint Presentation</vt:lpstr>
      <vt:lpstr>Test Task</vt:lpstr>
      <vt:lpstr>Consent Forms</vt:lpstr>
      <vt:lpstr>PowerPoint Presentation</vt:lpstr>
      <vt:lpstr>Running the test</vt:lpstr>
      <vt:lpstr>Testing Techniques</vt:lpstr>
      <vt:lpstr>Testing Techniques</vt:lpstr>
      <vt:lpstr>Running the test </vt:lpstr>
      <vt:lpstr>Running the test</vt:lpstr>
      <vt:lpstr>PowerPoint Presentation</vt:lpstr>
      <vt:lpstr>PowerPoint Presentation</vt:lpstr>
      <vt:lpstr>Project  Test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Akrill</dc:creator>
  <cp:lastModifiedBy>Mohammed Al-Husban</cp:lastModifiedBy>
  <cp:revision>61</cp:revision>
  <dcterms:created xsi:type="dcterms:W3CDTF">2006-08-16T00:00:00Z</dcterms:created>
  <dcterms:modified xsi:type="dcterms:W3CDTF">2016-09-15T15:18:26Z</dcterms:modified>
</cp:coreProperties>
</file>